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Lst>
  <p:sldSz cy="5143500" cx="9144000"/>
  <p:notesSz cx="6858000" cy="9144000"/>
  <p:embeddedFontLst>
    <p:embeddedFont>
      <p:font typeface="Raleway"/>
      <p:regular r:id="rId25"/>
      <p:bold r:id="rId26"/>
      <p:italic r:id="rId27"/>
      <p:boldItalic r:id="rId2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aleway-bold.fntdata"/><Relationship Id="rId25" Type="http://schemas.openxmlformats.org/officeDocument/2006/relationships/font" Target="fonts/Raleway-regular.fntdata"/><Relationship Id="rId28" Type="http://schemas.openxmlformats.org/officeDocument/2006/relationships/font" Target="fonts/Raleway-boldItalic.fntdata"/><Relationship Id="rId27" Type="http://schemas.openxmlformats.org/officeDocument/2006/relationships/font" Target="fonts/Raleway-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 name="Shape 54"/>
        <p:cNvGrpSpPr/>
        <p:nvPr/>
      </p:nvGrpSpPr>
      <p:grpSpPr>
        <a:xfrm>
          <a:off x="0" y="0"/>
          <a:ext cx="0" cy="0"/>
          <a:chOff x="0" y="0"/>
          <a:chExt cx="0" cy="0"/>
        </a:xfrm>
      </p:grpSpPr>
      <p:sp>
        <p:nvSpPr>
          <p:cNvPr id="55" name="Google Shape;5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6" name="Google Shape;5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3919b335a73_4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3919b335a73_4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3919b335a73_4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3919b335a73_4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3919b335a73_4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3919b335a73_4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Fix negatives in axis</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3919b335a73_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3919b335a73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3919b335a73_5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3919b335a73_5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3919b335a73_5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3919b335a73_5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3919b335a73_5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3919b335a73_5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3919b335a73_6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3919b335a73_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3919b335a73_5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3919b335a73_5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3919b335a73_5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3919b335a73_5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g3919b335a73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g3919b335a73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3919b335a73_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3919b335a73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3919b335a73_5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3919b335a73_5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3919b335a73_5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3919b335a73_5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3919b335a73_5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3919b335a73_5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3919b335a73_5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3919b335a73_5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3919b335a73_4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3919b335a73_4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3919b335a73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3919b335a73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Can add a third dimension to crime rate vs income to represent major crime type</a:t>
            </a:r>
            <a:endParaRPr/>
          </a:p>
          <a:p>
            <a:pPr indent="0" lvl="0" marL="0" rtl="0" algn="l">
              <a:spcBef>
                <a:spcPts val="0"/>
              </a:spcBef>
              <a:spcAft>
                <a:spcPts val="0"/>
              </a:spcAft>
              <a:buNone/>
            </a:pPr>
            <a:r>
              <a:rPr lang="en"/>
              <a:t>Also consider population density for crimes per borough</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80700" y="2651100"/>
            <a:ext cx="8982600" cy="2411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txBox="1"/>
          <p:nvPr>
            <p:ph type="ctrTitle"/>
          </p:nvPr>
        </p:nvSpPr>
        <p:spPr>
          <a:xfrm>
            <a:off x="485875" y="264475"/>
            <a:ext cx="8183700" cy="1473600"/>
          </a:xfrm>
          <a:prstGeom prst="rect">
            <a:avLst/>
          </a:prstGeom>
        </p:spPr>
        <p:txBody>
          <a:bodyPr anchorCtr="0" anchor="b"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2" name="Google Shape;12;p2"/>
          <p:cNvSpPr txBox="1"/>
          <p:nvPr>
            <p:ph idx="1" type="subTitle"/>
          </p:nvPr>
        </p:nvSpPr>
        <p:spPr>
          <a:xfrm>
            <a:off x="485875" y="1738075"/>
            <a:ext cx="8183700" cy="861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2400"/>
              <a:buNone/>
              <a:defRPr sz="2400"/>
            </a:lvl1pPr>
            <a:lvl2pPr lvl="1">
              <a:lnSpc>
                <a:spcPct val="100000"/>
              </a:lnSpc>
              <a:spcBef>
                <a:spcPts val="0"/>
              </a:spcBef>
              <a:spcAft>
                <a:spcPts val="0"/>
              </a:spcAft>
              <a:buSzPts val="2400"/>
              <a:buNone/>
              <a:defRPr sz="2400"/>
            </a:lvl2pPr>
            <a:lvl3pPr lvl="2">
              <a:lnSpc>
                <a:spcPct val="100000"/>
              </a:lnSpc>
              <a:spcBef>
                <a:spcPts val="0"/>
              </a:spcBef>
              <a:spcAft>
                <a:spcPts val="0"/>
              </a:spcAft>
              <a:buSzPts val="2400"/>
              <a:buNone/>
              <a:defRPr sz="2400"/>
            </a:lvl3pPr>
            <a:lvl4pPr lvl="3">
              <a:lnSpc>
                <a:spcPct val="100000"/>
              </a:lnSpc>
              <a:spcBef>
                <a:spcPts val="0"/>
              </a:spcBef>
              <a:spcAft>
                <a:spcPts val="0"/>
              </a:spcAft>
              <a:buSzPts val="2400"/>
              <a:buNone/>
              <a:defRPr sz="2400"/>
            </a:lvl4pPr>
            <a:lvl5pPr lvl="4">
              <a:lnSpc>
                <a:spcPct val="100000"/>
              </a:lnSpc>
              <a:spcBef>
                <a:spcPts val="0"/>
              </a:spcBef>
              <a:spcAft>
                <a:spcPts val="0"/>
              </a:spcAft>
              <a:buSzPts val="2400"/>
              <a:buNone/>
              <a:defRPr sz="2400"/>
            </a:lvl5pPr>
            <a:lvl6pPr lvl="5">
              <a:lnSpc>
                <a:spcPct val="100000"/>
              </a:lnSpc>
              <a:spcBef>
                <a:spcPts val="0"/>
              </a:spcBef>
              <a:spcAft>
                <a:spcPts val="0"/>
              </a:spcAft>
              <a:buSzPts val="2400"/>
              <a:buNone/>
              <a:defRPr sz="2400"/>
            </a:lvl6pPr>
            <a:lvl7pPr lvl="6">
              <a:lnSpc>
                <a:spcPct val="100000"/>
              </a:lnSpc>
              <a:spcBef>
                <a:spcPts val="0"/>
              </a:spcBef>
              <a:spcAft>
                <a:spcPts val="0"/>
              </a:spcAft>
              <a:buSzPts val="2400"/>
              <a:buNone/>
              <a:defRPr sz="2400"/>
            </a:lvl7pPr>
            <a:lvl8pPr lvl="7">
              <a:lnSpc>
                <a:spcPct val="100000"/>
              </a:lnSpc>
              <a:spcBef>
                <a:spcPts val="0"/>
              </a:spcBef>
              <a:spcAft>
                <a:spcPts val="0"/>
              </a:spcAft>
              <a:buSzPts val="2400"/>
              <a:buNone/>
              <a:defRPr sz="2400"/>
            </a:lvl8pPr>
            <a:lvl9pPr lvl="8">
              <a:lnSpc>
                <a:spcPct val="100000"/>
              </a:lnSpc>
              <a:spcBef>
                <a:spcPts val="0"/>
              </a:spcBef>
              <a:spcAft>
                <a:spcPts val="0"/>
              </a:spcAft>
              <a:buSzPts val="2400"/>
              <a:buNone/>
              <a:defRPr sz="2400"/>
            </a:lvl9pPr>
          </a:lstStyle>
          <a:p/>
        </p:txBody>
      </p:sp>
      <p:sp>
        <p:nvSpPr>
          <p:cNvPr id="13" name="Google Shape;13;p2"/>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7" name="Shape 47"/>
        <p:cNvGrpSpPr/>
        <p:nvPr/>
      </p:nvGrpSpPr>
      <p:grpSpPr>
        <a:xfrm>
          <a:off x="0" y="0"/>
          <a:ext cx="0" cy="0"/>
          <a:chOff x="0" y="0"/>
          <a:chExt cx="0" cy="0"/>
        </a:xfrm>
      </p:grpSpPr>
      <p:sp>
        <p:nvSpPr>
          <p:cNvPr id="48" name="Google Shape;48;p11"/>
          <p:cNvSpPr/>
          <p:nvPr/>
        </p:nvSpPr>
        <p:spPr>
          <a:xfrm>
            <a:off x="80700" y="2651100"/>
            <a:ext cx="8982600" cy="2411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11"/>
          <p:cNvSpPr txBox="1"/>
          <p:nvPr>
            <p:ph hasCustomPrompt="1" type="title"/>
          </p:nvPr>
        </p:nvSpPr>
        <p:spPr>
          <a:xfrm>
            <a:off x="311700" y="743001"/>
            <a:ext cx="8520600" cy="20064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Font typeface="Source Sans Pro"/>
              <a:buNone/>
              <a:defRPr sz="12000">
                <a:latin typeface="Source Sans Pro"/>
                <a:ea typeface="Source Sans Pro"/>
                <a:cs typeface="Source Sans Pro"/>
                <a:sym typeface="Source Sans Pro"/>
              </a:defRPr>
            </a:lvl1pPr>
            <a:lvl2pPr lvl="1" algn="ctr">
              <a:spcBef>
                <a:spcPts val="0"/>
              </a:spcBef>
              <a:spcAft>
                <a:spcPts val="0"/>
              </a:spcAft>
              <a:buSzPts val="12000"/>
              <a:buFont typeface="Source Sans Pro"/>
              <a:buNone/>
              <a:defRPr sz="12000">
                <a:latin typeface="Source Sans Pro"/>
                <a:ea typeface="Source Sans Pro"/>
                <a:cs typeface="Source Sans Pro"/>
                <a:sym typeface="Source Sans Pro"/>
              </a:defRPr>
            </a:lvl2pPr>
            <a:lvl3pPr lvl="2" algn="ctr">
              <a:spcBef>
                <a:spcPts val="0"/>
              </a:spcBef>
              <a:spcAft>
                <a:spcPts val="0"/>
              </a:spcAft>
              <a:buSzPts val="12000"/>
              <a:buFont typeface="Source Sans Pro"/>
              <a:buNone/>
              <a:defRPr sz="12000">
                <a:latin typeface="Source Sans Pro"/>
                <a:ea typeface="Source Sans Pro"/>
                <a:cs typeface="Source Sans Pro"/>
                <a:sym typeface="Source Sans Pro"/>
              </a:defRPr>
            </a:lvl3pPr>
            <a:lvl4pPr lvl="3" algn="ctr">
              <a:spcBef>
                <a:spcPts val="0"/>
              </a:spcBef>
              <a:spcAft>
                <a:spcPts val="0"/>
              </a:spcAft>
              <a:buSzPts val="12000"/>
              <a:buFont typeface="Source Sans Pro"/>
              <a:buNone/>
              <a:defRPr sz="12000">
                <a:latin typeface="Source Sans Pro"/>
                <a:ea typeface="Source Sans Pro"/>
                <a:cs typeface="Source Sans Pro"/>
                <a:sym typeface="Source Sans Pro"/>
              </a:defRPr>
            </a:lvl4pPr>
            <a:lvl5pPr lvl="4" algn="ctr">
              <a:spcBef>
                <a:spcPts val="0"/>
              </a:spcBef>
              <a:spcAft>
                <a:spcPts val="0"/>
              </a:spcAft>
              <a:buSzPts val="12000"/>
              <a:buFont typeface="Source Sans Pro"/>
              <a:buNone/>
              <a:defRPr sz="12000">
                <a:latin typeface="Source Sans Pro"/>
                <a:ea typeface="Source Sans Pro"/>
                <a:cs typeface="Source Sans Pro"/>
                <a:sym typeface="Source Sans Pro"/>
              </a:defRPr>
            </a:lvl5pPr>
            <a:lvl6pPr lvl="5" algn="ctr">
              <a:spcBef>
                <a:spcPts val="0"/>
              </a:spcBef>
              <a:spcAft>
                <a:spcPts val="0"/>
              </a:spcAft>
              <a:buSzPts val="12000"/>
              <a:buFont typeface="Source Sans Pro"/>
              <a:buNone/>
              <a:defRPr sz="12000">
                <a:latin typeface="Source Sans Pro"/>
                <a:ea typeface="Source Sans Pro"/>
                <a:cs typeface="Source Sans Pro"/>
                <a:sym typeface="Source Sans Pro"/>
              </a:defRPr>
            </a:lvl6pPr>
            <a:lvl7pPr lvl="6" algn="ctr">
              <a:spcBef>
                <a:spcPts val="0"/>
              </a:spcBef>
              <a:spcAft>
                <a:spcPts val="0"/>
              </a:spcAft>
              <a:buSzPts val="12000"/>
              <a:buFont typeface="Source Sans Pro"/>
              <a:buNone/>
              <a:defRPr sz="12000">
                <a:latin typeface="Source Sans Pro"/>
                <a:ea typeface="Source Sans Pro"/>
                <a:cs typeface="Source Sans Pro"/>
                <a:sym typeface="Source Sans Pro"/>
              </a:defRPr>
            </a:lvl7pPr>
            <a:lvl8pPr lvl="7" algn="ctr">
              <a:spcBef>
                <a:spcPts val="0"/>
              </a:spcBef>
              <a:spcAft>
                <a:spcPts val="0"/>
              </a:spcAft>
              <a:buSzPts val="12000"/>
              <a:buFont typeface="Source Sans Pro"/>
              <a:buNone/>
              <a:defRPr sz="12000">
                <a:latin typeface="Source Sans Pro"/>
                <a:ea typeface="Source Sans Pro"/>
                <a:cs typeface="Source Sans Pro"/>
                <a:sym typeface="Source Sans Pro"/>
              </a:defRPr>
            </a:lvl8pPr>
            <a:lvl9pPr lvl="8" algn="ctr">
              <a:spcBef>
                <a:spcPts val="0"/>
              </a:spcBef>
              <a:spcAft>
                <a:spcPts val="0"/>
              </a:spcAft>
              <a:buSzPts val="12000"/>
              <a:buFont typeface="Source Sans Pro"/>
              <a:buNone/>
              <a:defRPr sz="12000">
                <a:latin typeface="Source Sans Pro"/>
                <a:ea typeface="Source Sans Pro"/>
                <a:cs typeface="Source Sans Pro"/>
                <a:sym typeface="Source Sans Pro"/>
              </a:defRPr>
            </a:lvl9pPr>
          </a:lstStyle>
          <a:p>
            <a:r>
              <a:t>xx%</a:t>
            </a:r>
          </a:p>
        </p:txBody>
      </p:sp>
      <p:sp>
        <p:nvSpPr>
          <p:cNvPr id="50" name="Google Shape;50;p11"/>
          <p:cNvSpPr txBox="1"/>
          <p:nvPr>
            <p:ph idx="1" type="body"/>
          </p:nvPr>
        </p:nvSpPr>
        <p:spPr>
          <a:xfrm>
            <a:off x="311700" y="2845182"/>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Clr>
                <a:schemeClr val="lt1"/>
              </a:buClr>
              <a:buSzPts val="1800"/>
              <a:buChar char="●"/>
              <a:defRPr>
                <a:solidFill>
                  <a:schemeClr val="lt1"/>
                </a:solidFill>
              </a:defRPr>
            </a:lvl1pPr>
            <a:lvl2pPr indent="-317500" lvl="1" marL="914400" algn="ctr">
              <a:spcBef>
                <a:spcPts val="0"/>
              </a:spcBef>
              <a:spcAft>
                <a:spcPts val="0"/>
              </a:spcAft>
              <a:buClr>
                <a:schemeClr val="lt1"/>
              </a:buClr>
              <a:buSzPts val="1400"/>
              <a:buChar char="○"/>
              <a:defRPr>
                <a:solidFill>
                  <a:schemeClr val="lt1"/>
                </a:solidFill>
              </a:defRPr>
            </a:lvl2pPr>
            <a:lvl3pPr indent="-317500" lvl="2" marL="1371600" algn="ctr">
              <a:spcBef>
                <a:spcPts val="0"/>
              </a:spcBef>
              <a:spcAft>
                <a:spcPts val="0"/>
              </a:spcAft>
              <a:buClr>
                <a:schemeClr val="lt1"/>
              </a:buClr>
              <a:buSzPts val="1400"/>
              <a:buChar char="■"/>
              <a:defRPr>
                <a:solidFill>
                  <a:schemeClr val="lt1"/>
                </a:solidFill>
              </a:defRPr>
            </a:lvl3pPr>
            <a:lvl4pPr indent="-317500" lvl="3" marL="1828800" algn="ctr">
              <a:spcBef>
                <a:spcPts val="0"/>
              </a:spcBef>
              <a:spcAft>
                <a:spcPts val="0"/>
              </a:spcAft>
              <a:buClr>
                <a:schemeClr val="lt1"/>
              </a:buClr>
              <a:buSzPts val="1400"/>
              <a:buChar char="●"/>
              <a:defRPr>
                <a:solidFill>
                  <a:schemeClr val="lt1"/>
                </a:solidFill>
              </a:defRPr>
            </a:lvl4pPr>
            <a:lvl5pPr indent="-317500" lvl="4" marL="2286000" algn="ctr">
              <a:spcBef>
                <a:spcPts val="0"/>
              </a:spcBef>
              <a:spcAft>
                <a:spcPts val="0"/>
              </a:spcAft>
              <a:buClr>
                <a:schemeClr val="lt1"/>
              </a:buClr>
              <a:buSzPts val="1400"/>
              <a:buChar char="○"/>
              <a:defRPr>
                <a:solidFill>
                  <a:schemeClr val="lt1"/>
                </a:solidFill>
              </a:defRPr>
            </a:lvl5pPr>
            <a:lvl6pPr indent="-317500" lvl="5" marL="2743200" algn="ctr">
              <a:spcBef>
                <a:spcPts val="0"/>
              </a:spcBef>
              <a:spcAft>
                <a:spcPts val="0"/>
              </a:spcAft>
              <a:buClr>
                <a:schemeClr val="lt1"/>
              </a:buClr>
              <a:buSzPts val="1400"/>
              <a:buChar char="■"/>
              <a:defRPr>
                <a:solidFill>
                  <a:schemeClr val="lt1"/>
                </a:solidFill>
              </a:defRPr>
            </a:lvl6pPr>
            <a:lvl7pPr indent="-317500" lvl="6" marL="3200400" algn="ctr">
              <a:spcBef>
                <a:spcPts val="0"/>
              </a:spcBef>
              <a:spcAft>
                <a:spcPts val="0"/>
              </a:spcAft>
              <a:buClr>
                <a:schemeClr val="lt1"/>
              </a:buClr>
              <a:buSzPts val="1400"/>
              <a:buChar char="●"/>
              <a:defRPr>
                <a:solidFill>
                  <a:schemeClr val="lt1"/>
                </a:solidFill>
              </a:defRPr>
            </a:lvl7pPr>
            <a:lvl8pPr indent="-317500" lvl="7" marL="3657600" algn="ctr">
              <a:spcBef>
                <a:spcPts val="0"/>
              </a:spcBef>
              <a:spcAft>
                <a:spcPts val="0"/>
              </a:spcAft>
              <a:buClr>
                <a:schemeClr val="lt1"/>
              </a:buClr>
              <a:buSzPts val="1400"/>
              <a:buChar char="○"/>
              <a:defRPr>
                <a:solidFill>
                  <a:schemeClr val="lt1"/>
                </a:solidFill>
              </a:defRPr>
            </a:lvl8pPr>
            <a:lvl9pPr indent="-317500" lvl="8" marL="4114800" algn="ctr">
              <a:spcBef>
                <a:spcPts val="0"/>
              </a:spcBef>
              <a:spcAft>
                <a:spcPts val="0"/>
              </a:spcAft>
              <a:buClr>
                <a:schemeClr val="lt1"/>
              </a:buClr>
              <a:buSzPts val="1400"/>
              <a:buChar char="■"/>
              <a:defRPr>
                <a:solidFill>
                  <a:schemeClr val="lt1"/>
                </a:solidFill>
              </a:defRPr>
            </a:lvl9pPr>
          </a:lstStyle>
          <a:p/>
        </p:txBody>
      </p:sp>
      <p:sp>
        <p:nvSpPr>
          <p:cNvPr id="51" name="Google Shape;51;p11"/>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 name="Shape 52"/>
        <p:cNvGrpSpPr/>
        <p:nvPr/>
      </p:nvGrpSpPr>
      <p:grpSpPr>
        <a:xfrm>
          <a:off x="0" y="0"/>
          <a:ext cx="0" cy="0"/>
          <a:chOff x="0" y="0"/>
          <a:chExt cx="0" cy="0"/>
        </a:xfrm>
      </p:grpSpPr>
      <p:sp>
        <p:nvSpPr>
          <p:cNvPr id="53" name="Google Shape;53;p12"/>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 name="Shape 14"/>
        <p:cNvGrpSpPr/>
        <p:nvPr/>
      </p:nvGrpSpPr>
      <p:grpSpPr>
        <a:xfrm>
          <a:off x="0" y="0"/>
          <a:ext cx="0" cy="0"/>
          <a:chOff x="0" y="0"/>
          <a:chExt cx="0" cy="0"/>
        </a:xfrm>
      </p:grpSpPr>
      <p:sp>
        <p:nvSpPr>
          <p:cNvPr id="15" name="Google Shape;15;p3"/>
          <p:cNvSpPr/>
          <p:nvPr/>
        </p:nvSpPr>
        <p:spPr>
          <a:xfrm>
            <a:off x="80700" y="2651100"/>
            <a:ext cx="8982600" cy="2411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3"/>
          <p:cNvSpPr txBox="1"/>
          <p:nvPr>
            <p:ph type="title"/>
          </p:nvPr>
        </p:nvSpPr>
        <p:spPr>
          <a:xfrm>
            <a:off x="485875" y="1714500"/>
            <a:ext cx="8183700" cy="785700"/>
          </a:xfrm>
          <a:prstGeom prst="rect">
            <a:avLst/>
          </a:prstGeom>
        </p:spPr>
        <p:txBody>
          <a:bodyPr anchorCtr="0" anchor="b" bIns="91425" lIns="91425" spcFirstLastPara="1" rIns="91425" wrap="square" tIns="91425">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7" name="Google Shape;17;p3"/>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txBox="1"/>
          <p:nvPr>
            <p:ph type="title"/>
          </p:nvPr>
        </p:nvSpPr>
        <p:spPr>
          <a:xfrm>
            <a:off x="311700" y="445025"/>
            <a:ext cx="8520600" cy="6234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0" name="Google Shape;20;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1" name="Google Shape;21;p4"/>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2" name="Shape 22"/>
        <p:cNvGrpSpPr/>
        <p:nvPr/>
      </p:nvGrpSpPr>
      <p:grpSpPr>
        <a:xfrm>
          <a:off x="0" y="0"/>
          <a:ext cx="0" cy="0"/>
          <a:chOff x="0" y="0"/>
          <a:chExt cx="0" cy="0"/>
        </a:xfrm>
      </p:grpSpPr>
      <p:sp>
        <p:nvSpPr>
          <p:cNvPr id="23" name="Google Shape;23;p5"/>
          <p:cNvSpPr txBox="1"/>
          <p:nvPr>
            <p:ph type="title"/>
          </p:nvPr>
        </p:nvSpPr>
        <p:spPr>
          <a:xfrm>
            <a:off x="311700" y="445025"/>
            <a:ext cx="8520600" cy="6234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4" name="Google Shape;24;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5" name="Google Shape;25;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6" name="Google Shape;26;p5"/>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7" name="Shape 27"/>
        <p:cNvGrpSpPr/>
        <p:nvPr/>
      </p:nvGrpSpPr>
      <p:grpSpPr>
        <a:xfrm>
          <a:off x="0" y="0"/>
          <a:ext cx="0" cy="0"/>
          <a:chOff x="0" y="0"/>
          <a:chExt cx="0" cy="0"/>
        </a:xfrm>
      </p:grpSpPr>
      <p:sp>
        <p:nvSpPr>
          <p:cNvPr id="28" name="Google Shape;28;p6"/>
          <p:cNvSpPr txBox="1"/>
          <p:nvPr>
            <p:ph type="title"/>
          </p:nvPr>
        </p:nvSpPr>
        <p:spPr>
          <a:xfrm>
            <a:off x="311700" y="445025"/>
            <a:ext cx="8520600" cy="6234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9" name="Google Shape;29;p6"/>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0" name="Shape 30"/>
        <p:cNvGrpSpPr/>
        <p:nvPr/>
      </p:nvGrpSpPr>
      <p:grpSpPr>
        <a:xfrm>
          <a:off x="0" y="0"/>
          <a:ext cx="0" cy="0"/>
          <a:chOff x="0" y="0"/>
          <a:chExt cx="0" cy="0"/>
        </a:xfrm>
      </p:grpSpPr>
      <p:sp>
        <p:nvSpPr>
          <p:cNvPr id="31" name="Google Shape;31;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2" name="Google Shape;32;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3" name="Google Shape;33;p7"/>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2"/>
        </a:solidFill>
      </p:bgPr>
    </p:bg>
    <p:spTree>
      <p:nvGrpSpPr>
        <p:cNvPr id="34" name="Shape 34"/>
        <p:cNvGrpSpPr/>
        <p:nvPr/>
      </p:nvGrpSpPr>
      <p:grpSpPr>
        <a:xfrm>
          <a:off x="0" y="0"/>
          <a:ext cx="0" cy="0"/>
          <a:chOff x="0" y="0"/>
          <a:chExt cx="0" cy="0"/>
        </a:xfrm>
      </p:grpSpPr>
      <p:sp>
        <p:nvSpPr>
          <p:cNvPr id="35" name="Google Shape;35;p8"/>
          <p:cNvSpPr txBox="1"/>
          <p:nvPr>
            <p:ph type="title"/>
          </p:nvPr>
        </p:nvSpPr>
        <p:spPr>
          <a:xfrm>
            <a:off x="490250" y="526350"/>
            <a:ext cx="56040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36" name="Google Shape;36;p8"/>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7" name="Shape 37"/>
        <p:cNvGrpSpPr/>
        <p:nvPr/>
      </p:nvGrpSpPr>
      <p:grpSpPr>
        <a:xfrm>
          <a:off x="0" y="0"/>
          <a:ext cx="0" cy="0"/>
          <a:chOff x="0" y="0"/>
          <a:chExt cx="0" cy="0"/>
        </a:xfrm>
      </p:grpSpPr>
      <p:sp>
        <p:nvSpPr>
          <p:cNvPr id="38" name="Google Shape;38;p9"/>
          <p:cNvSpPr/>
          <p:nvPr/>
        </p:nvSpPr>
        <p:spPr>
          <a:xfrm>
            <a:off x="4636800" y="80700"/>
            <a:ext cx="4426500" cy="49821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9" name="Google Shape;39;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0" name="Google Shape;40;p9"/>
          <p:cNvSpPr txBox="1"/>
          <p:nvPr>
            <p:ph type="title"/>
          </p:nvPr>
        </p:nvSpPr>
        <p:spPr>
          <a:xfrm>
            <a:off x="265500" y="1181700"/>
            <a:ext cx="4045200" cy="1533600"/>
          </a:xfrm>
          <a:prstGeom prst="rect">
            <a:avLst/>
          </a:prstGeom>
        </p:spPr>
        <p:txBody>
          <a:bodyPr anchorCtr="0" anchor="b" bIns="91425" lIns="91425" spcFirstLastPara="1" rIns="91425" wrap="square" tIns="91425">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41" name="Google Shape;41;p9"/>
          <p:cNvSpPr txBox="1"/>
          <p:nvPr>
            <p:ph idx="1" type="subTitle"/>
          </p:nvPr>
        </p:nvSpPr>
        <p:spPr>
          <a:xfrm>
            <a:off x="265500" y="27690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2" name="Google Shape;42;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43" name="Google Shape;43;p9"/>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4" name="Shape 44"/>
        <p:cNvGrpSpPr/>
        <p:nvPr/>
      </p:nvGrpSpPr>
      <p:grpSpPr>
        <a:xfrm>
          <a:off x="0" y="0"/>
          <a:ext cx="0" cy="0"/>
          <a:chOff x="0" y="0"/>
          <a:chExt cx="0" cy="0"/>
        </a:xfrm>
      </p:grpSpPr>
      <p:sp>
        <p:nvSpPr>
          <p:cNvPr id="45" name="Google Shape;45;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2100"/>
              <a:buNone/>
              <a:defRPr sz="2100"/>
            </a:lvl1pPr>
          </a:lstStyle>
          <a:p/>
        </p:txBody>
      </p:sp>
      <p:sp>
        <p:nvSpPr>
          <p:cNvPr id="46" name="Google Shape;46;p10"/>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plu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6234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1pPr>
            <a:lvl2pPr lvl="1">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2pPr>
            <a:lvl3pPr lvl="2">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3pPr>
            <a:lvl4pPr lvl="3">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4pPr>
            <a:lvl5pPr lvl="4">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5pPr>
            <a:lvl6pPr lvl="5">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6pPr>
            <a:lvl7pPr lvl="6">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7pPr>
            <a:lvl8pPr lvl="7">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8pPr>
            <a:lvl9pPr lvl="8">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lt2"/>
              </a:buClr>
              <a:buSzPts val="1800"/>
              <a:buFont typeface="Source Sans Pro"/>
              <a:buChar char="●"/>
              <a:defRPr sz="1800">
                <a:solidFill>
                  <a:schemeClr val="lt2"/>
                </a:solidFill>
                <a:latin typeface="Source Sans Pro"/>
                <a:ea typeface="Source Sans Pro"/>
                <a:cs typeface="Source Sans Pro"/>
                <a:sym typeface="Source Sans Pro"/>
              </a:defRPr>
            </a:lvl1pPr>
            <a:lvl2pPr indent="-317500" lvl="1" marL="91440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2pPr>
            <a:lvl3pPr indent="-317500" lvl="2" marL="137160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3pPr>
            <a:lvl4pPr indent="-317500" lvl="3" marL="182880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4pPr>
            <a:lvl5pPr indent="-317500" lvl="4" marL="228600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5pPr>
            <a:lvl6pPr indent="-317500" lvl="5" marL="274320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6pPr>
            <a:lvl7pPr indent="-317500" lvl="6" marL="320040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7pPr>
            <a:lvl8pPr indent="-317500" lvl="7" marL="365760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8pPr>
            <a:lvl9pPr indent="-317500" lvl="8" marL="411480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9pPr>
          </a:lstStyle>
          <a:p/>
        </p:txBody>
      </p:sp>
      <p:sp>
        <p:nvSpPr>
          <p:cNvPr id="8" name="Google Shape;8;p1"/>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2"/>
                </a:solidFill>
                <a:latin typeface="Source Sans Pro"/>
                <a:ea typeface="Source Sans Pro"/>
                <a:cs typeface="Source Sans Pro"/>
                <a:sym typeface="Source Sans Pro"/>
              </a:defRPr>
            </a:lvl1pPr>
            <a:lvl2pPr lvl="1" algn="r">
              <a:buNone/>
              <a:defRPr sz="1000">
                <a:solidFill>
                  <a:schemeClr val="lt2"/>
                </a:solidFill>
                <a:latin typeface="Source Sans Pro"/>
                <a:ea typeface="Source Sans Pro"/>
                <a:cs typeface="Source Sans Pro"/>
                <a:sym typeface="Source Sans Pro"/>
              </a:defRPr>
            </a:lvl2pPr>
            <a:lvl3pPr lvl="2" algn="r">
              <a:buNone/>
              <a:defRPr sz="1000">
                <a:solidFill>
                  <a:schemeClr val="lt2"/>
                </a:solidFill>
                <a:latin typeface="Source Sans Pro"/>
                <a:ea typeface="Source Sans Pro"/>
                <a:cs typeface="Source Sans Pro"/>
                <a:sym typeface="Source Sans Pro"/>
              </a:defRPr>
            </a:lvl3pPr>
            <a:lvl4pPr lvl="3" algn="r">
              <a:buNone/>
              <a:defRPr sz="1000">
                <a:solidFill>
                  <a:schemeClr val="lt2"/>
                </a:solidFill>
                <a:latin typeface="Source Sans Pro"/>
                <a:ea typeface="Source Sans Pro"/>
                <a:cs typeface="Source Sans Pro"/>
                <a:sym typeface="Source Sans Pro"/>
              </a:defRPr>
            </a:lvl4pPr>
            <a:lvl5pPr lvl="4" algn="r">
              <a:buNone/>
              <a:defRPr sz="1000">
                <a:solidFill>
                  <a:schemeClr val="lt2"/>
                </a:solidFill>
                <a:latin typeface="Source Sans Pro"/>
                <a:ea typeface="Source Sans Pro"/>
                <a:cs typeface="Source Sans Pro"/>
                <a:sym typeface="Source Sans Pro"/>
              </a:defRPr>
            </a:lvl5pPr>
            <a:lvl6pPr lvl="5" algn="r">
              <a:buNone/>
              <a:defRPr sz="1000">
                <a:solidFill>
                  <a:schemeClr val="lt2"/>
                </a:solidFill>
                <a:latin typeface="Source Sans Pro"/>
                <a:ea typeface="Source Sans Pro"/>
                <a:cs typeface="Source Sans Pro"/>
                <a:sym typeface="Source Sans Pro"/>
              </a:defRPr>
            </a:lvl6pPr>
            <a:lvl7pPr lvl="6" algn="r">
              <a:buNone/>
              <a:defRPr sz="1000">
                <a:solidFill>
                  <a:schemeClr val="lt2"/>
                </a:solidFill>
                <a:latin typeface="Source Sans Pro"/>
                <a:ea typeface="Source Sans Pro"/>
                <a:cs typeface="Source Sans Pro"/>
                <a:sym typeface="Source Sans Pro"/>
              </a:defRPr>
            </a:lvl7pPr>
            <a:lvl8pPr lvl="7" algn="r">
              <a:buNone/>
              <a:defRPr sz="1000">
                <a:solidFill>
                  <a:schemeClr val="lt2"/>
                </a:solidFill>
                <a:latin typeface="Source Sans Pro"/>
                <a:ea typeface="Source Sans Pro"/>
                <a:cs typeface="Source Sans Pro"/>
                <a:sym typeface="Source Sans Pro"/>
              </a:defRPr>
            </a:lvl8pPr>
            <a:lvl9pPr lvl="8" algn="r">
              <a:buNone/>
              <a:defRPr sz="1000">
                <a:solidFill>
                  <a:schemeClr val="lt2"/>
                </a:solidFill>
                <a:latin typeface="Source Sans Pro"/>
                <a:ea typeface="Source Sans Pro"/>
                <a:cs typeface="Source Sans Pro"/>
                <a:sym typeface="Source Sans Pr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3.png"/><Relationship Id="rId4" Type="http://schemas.openxmlformats.org/officeDocument/2006/relationships/image" Target="../media/image5.png"/><Relationship Id="rId5"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9.png"/><Relationship Id="rId4" Type="http://schemas.openxmlformats.org/officeDocument/2006/relationships/image" Target="../media/image4.png"/><Relationship Id="rId5" Type="http://schemas.openxmlformats.org/officeDocument/2006/relationships/image" Target="../media/image11.png"/><Relationship Id="rId6" Type="http://schemas.openxmlformats.org/officeDocument/2006/relationships/image" Target="../media/image14.png"/><Relationship Id="rId7" Type="http://schemas.openxmlformats.org/officeDocument/2006/relationships/image" Target="../media/image12.png"/><Relationship Id="rId8"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7.pn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hyperlink" Target="https://data.cityofnewyork.us/Public-Safety/NYPD-Complaint-Data-Current-Year-To-Date-/5uac-w243/about_data" TargetMode="External"/><Relationship Id="rId4" Type="http://schemas.openxmlformats.org/officeDocument/2006/relationships/hyperlink" Target="https://rowzero.com/datasets/income-by-zip-code?utm_source=chatgpt.com"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 name="Shape 57"/>
        <p:cNvGrpSpPr/>
        <p:nvPr/>
      </p:nvGrpSpPr>
      <p:grpSpPr>
        <a:xfrm>
          <a:off x="0" y="0"/>
          <a:ext cx="0" cy="0"/>
          <a:chOff x="0" y="0"/>
          <a:chExt cx="0" cy="0"/>
        </a:xfrm>
      </p:grpSpPr>
      <p:sp>
        <p:nvSpPr>
          <p:cNvPr id="58" name="Google Shape;58;p13"/>
          <p:cNvSpPr txBox="1"/>
          <p:nvPr>
            <p:ph type="ctrTitle"/>
          </p:nvPr>
        </p:nvSpPr>
        <p:spPr>
          <a:xfrm>
            <a:off x="485875" y="264475"/>
            <a:ext cx="8183700" cy="14736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NYC Crime 2025</a:t>
            </a:r>
            <a:endParaRPr/>
          </a:p>
        </p:txBody>
      </p:sp>
      <p:sp>
        <p:nvSpPr>
          <p:cNvPr id="59" name="Google Shape;59;p13"/>
          <p:cNvSpPr txBox="1"/>
          <p:nvPr>
            <p:ph idx="1" type="subTitle"/>
          </p:nvPr>
        </p:nvSpPr>
        <p:spPr>
          <a:xfrm>
            <a:off x="485875" y="1738075"/>
            <a:ext cx="8183700" cy="861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By: Misael Perez, Syed Kauser, Md Omit</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22"/>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Time-Based Trends</a:t>
            </a:r>
            <a:endParaRPr/>
          </a:p>
        </p:txBody>
      </p:sp>
      <p:pic>
        <p:nvPicPr>
          <p:cNvPr id="116" name="Google Shape;116;p22"/>
          <p:cNvPicPr preferRelativeResize="0"/>
          <p:nvPr/>
        </p:nvPicPr>
        <p:blipFill>
          <a:blip r:embed="rId3">
            <a:alphaModFix/>
          </a:blip>
          <a:stretch>
            <a:fillRect/>
          </a:stretch>
        </p:blipFill>
        <p:spPr>
          <a:xfrm>
            <a:off x="13" y="1380000"/>
            <a:ext cx="3089792" cy="2509137"/>
          </a:xfrm>
          <a:prstGeom prst="rect">
            <a:avLst/>
          </a:prstGeom>
          <a:noFill/>
          <a:ln>
            <a:noFill/>
          </a:ln>
        </p:spPr>
      </p:pic>
      <p:pic>
        <p:nvPicPr>
          <p:cNvPr id="117" name="Google Shape;117;p22"/>
          <p:cNvPicPr preferRelativeResize="0"/>
          <p:nvPr/>
        </p:nvPicPr>
        <p:blipFill>
          <a:blip r:embed="rId4">
            <a:alphaModFix/>
          </a:blip>
          <a:stretch>
            <a:fillRect/>
          </a:stretch>
        </p:blipFill>
        <p:spPr>
          <a:xfrm>
            <a:off x="3089819" y="1380012"/>
            <a:ext cx="2964375" cy="2509136"/>
          </a:xfrm>
          <a:prstGeom prst="rect">
            <a:avLst/>
          </a:prstGeom>
          <a:noFill/>
          <a:ln>
            <a:noFill/>
          </a:ln>
        </p:spPr>
      </p:pic>
      <p:pic>
        <p:nvPicPr>
          <p:cNvPr id="118" name="Google Shape;118;p22"/>
          <p:cNvPicPr preferRelativeResize="0"/>
          <p:nvPr/>
        </p:nvPicPr>
        <p:blipFill>
          <a:blip r:embed="rId5">
            <a:alphaModFix/>
          </a:blip>
          <a:stretch>
            <a:fillRect/>
          </a:stretch>
        </p:blipFill>
        <p:spPr>
          <a:xfrm>
            <a:off x="6054206" y="1380012"/>
            <a:ext cx="3089792" cy="238684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pic>
        <p:nvPicPr>
          <p:cNvPr id="123" name="Google Shape;123;p23"/>
          <p:cNvPicPr preferRelativeResize="0"/>
          <p:nvPr/>
        </p:nvPicPr>
        <p:blipFill>
          <a:blip r:embed="rId3">
            <a:alphaModFix/>
          </a:blip>
          <a:stretch>
            <a:fillRect/>
          </a:stretch>
        </p:blipFill>
        <p:spPr>
          <a:xfrm>
            <a:off x="0" y="0"/>
            <a:ext cx="2720625" cy="2490375"/>
          </a:xfrm>
          <a:prstGeom prst="rect">
            <a:avLst/>
          </a:prstGeom>
          <a:noFill/>
          <a:ln>
            <a:noFill/>
          </a:ln>
        </p:spPr>
      </p:pic>
      <p:pic>
        <p:nvPicPr>
          <p:cNvPr id="124" name="Google Shape;124;p23"/>
          <p:cNvPicPr preferRelativeResize="0"/>
          <p:nvPr/>
        </p:nvPicPr>
        <p:blipFill>
          <a:blip r:embed="rId4">
            <a:alphaModFix/>
          </a:blip>
          <a:stretch>
            <a:fillRect/>
          </a:stretch>
        </p:blipFill>
        <p:spPr>
          <a:xfrm>
            <a:off x="2720625" y="0"/>
            <a:ext cx="2862375" cy="2675376"/>
          </a:xfrm>
          <a:prstGeom prst="rect">
            <a:avLst/>
          </a:prstGeom>
          <a:noFill/>
          <a:ln>
            <a:noFill/>
          </a:ln>
        </p:spPr>
      </p:pic>
      <p:pic>
        <p:nvPicPr>
          <p:cNvPr id="125" name="Google Shape;125;p23"/>
          <p:cNvPicPr preferRelativeResize="0"/>
          <p:nvPr/>
        </p:nvPicPr>
        <p:blipFill>
          <a:blip r:embed="rId5">
            <a:alphaModFix/>
          </a:blip>
          <a:stretch>
            <a:fillRect/>
          </a:stretch>
        </p:blipFill>
        <p:spPr>
          <a:xfrm>
            <a:off x="0" y="2571750"/>
            <a:ext cx="2490391" cy="2571750"/>
          </a:xfrm>
          <a:prstGeom prst="rect">
            <a:avLst/>
          </a:prstGeom>
          <a:noFill/>
          <a:ln>
            <a:noFill/>
          </a:ln>
        </p:spPr>
      </p:pic>
      <p:pic>
        <p:nvPicPr>
          <p:cNvPr id="126" name="Google Shape;126;p23"/>
          <p:cNvPicPr preferRelativeResize="0"/>
          <p:nvPr/>
        </p:nvPicPr>
        <p:blipFill>
          <a:blip r:embed="rId6">
            <a:alphaModFix/>
          </a:blip>
          <a:stretch>
            <a:fillRect/>
          </a:stretch>
        </p:blipFill>
        <p:spPr>
          <a:xfrm>
            <a:off x="2867700" y="2675375"/>
            <a:ext cx="2639100" cy="2466689"/>
          </a:xfrm>
          <a:prstGeom prst="rect">
            <a:avLst/>
          </a:prstGeom>
          <a:noFill/>
          <a:ln>
            <a:noFill/>
          </a:ln>
        </p:spPr>
      </p:pic>
      <p:pic>
        <p:nvPicPr>
          <p:cNvPr id="127" name="Google Shape;127;p23"/>
          <p:cNvPicPr preferRelativeResize="0"/>
          <p:nvPr/>
        </p:nvPicPr>
        <p:blipFill>
          <a:blip r:embed="rId7">
            <a:alphaModFix/>
          </a:blip>
          <a:stretch>
            <a:fillRect/>
          </a:stretch>
        </p:blipFill>
        <p:spPr>
          <a:xfrm>
            <a:off x="5583000" y="2579608"/>
            <a:ext cx="3385324" cy="2466693"/>
          </a:xfrm>
          <a:prstGeom prst="rect">
            <a:avLst/>
          </a:prstGeom>
          <a:noFill/>
          <a:ln>
            <a:noFill/>
          </a:ln>
        </p:spPr>
      </p:pic>
      <p:pic>
        <p:nvPicPr>
          <p:cNvPr id="128" name="Google Shape;128;p23"/>
          <p:cNvPicPr preferRelativeResize="0"/>
          <p:nvPr/>
        </p:nvPicPr>
        <p:blipFill>
          <a:blip r:embed="rId8">
            <a:alphaModFix/>
          </a:blip>
          <a:stretch>
            <a:fillRect/>
          </a:stretch>
        </p:blipFill>
        <p:spPr>
          <a:xfrm>
            <a:off x="5583000" y="45200"/>
            <a:ext cx="3385333" cy="24667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pic>
        <p:nvPicPr>
          <p:cNvPr id="133" name="Google Shape;133;p24"/>
          <p:cNvPicPr preferRelativeResize="0"/>
          <p:nvPr/>
        </p:nvPicPr>
        <p:blipFill>
          <a:blip r:embed="rId3">
            <a:alphaModFix/>
          </a:blip>
          <a:stretch>
            <a:fillRect/>
          </a:stretch>
        </p:blipFill>
        <p:spPr>
          <a:xfrm>
            <a:off x="1069850" y="-12"/>
            <a:ext cx="7228300" cy="2649925"/>
          </a:xfrm>
          <a:prstGeom prst="rect">
            <a:avLst/>
          </a:prstGeom>
          <a:noFill/>
          <a:ln>
            <a:noFill/>
          </a:ln>
        </p:spPr>
      </p:pic>
      <p:pic>
        <p:nvPicPr>
          <p:cNvPr id="134" name="Google Shape;134;p24"/>
          <p:cNvPicPr preferRelativeResize="0"/>
          <p:nvPr/>
        </p:nvPicPr>
        <p:blipFill>
          <a:blip r:embed="rId4">
            <a:alphaModFix/>
          </a:blip>
          <a:stretch>
            <a:fillRect/>
          </a:stretch>
        </p:blipFill>
        <p:spPr>
          <a:xfrm>
            <a:off x="209456" y="2649926"/>
            <a:ext cx="6541249" cy="24070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5"/>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Interactive Map</a:t>
            </a:r>
            <a:endParaRPr/>
          </a:p>
        </p:txBody>
      </p:sp>
      <p:sp>
        <p:nvSpPr>
          <p:cNvPr id="140" name="Google Shape;140;p2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dk2"/>
                </a:solidFill>
              </a:rPr>
              <a:t>Uses crime incident data by zip code and median household income.</a:t>
            </a:r>
            <a:endParaRPr>
              <a:solidFill>
                <a:schemeClr val="dk2"/>
              </a:solidFill>
            </a:endParaRPr>
          </a:p>
          <a:p>
            <a:pPr indent="0" lvl="0" marL="0" rtl="0" algn="l">
              <a:spcBef>
                <a:spcPts val="1200"/>
              </a:spcBef>
              <a:spcAft>
                <a:spcPts val="0"/>
              </a:spcAft>
              <a:buNone/>
            </a:pPr>
            <a:r>
              <a:rPr lang="en">
                <a:solidFill>
                  <a:schemeClr val="dk2"/>
                </a:solidFill>
              </a:rPr>
              <a:t>Crime incident includes:</a:t>
            </a:r>
            <a:endParaRPr>
              <a:solidFill>
                <a:schemeClr val="dk2"/>
              </a:solidFill>
            </a:endParaRPr>
          </a:p>
          <a:p>
            <a:pPr indent="-342900" lvl="0" marL="457200" rtl="0" algn="l">
              <a:spcBef>
                <a:spcPts val="1200"/>
              </a:spcBef>
              <a:spcAft>
                <a:spcPts val="0"/>
              </a:spcAft>
              <a:buClr>
                <a:schemeClr val="dk2"/>
              </a:buClr>
              <a:buSzPts val="1800"/>
              <a:buChar char="-"/>
            </a:pPr>
            <a:r>
              <a:rPr lang="en">
                <a:solidFill>
                  <a:schemeClr val="dk2"/>
                </a:solidFill>
              </a:rPr>
              <a:t>Zip code</a:t>
            </a:r>
            <a:endParaRPr>
              <a:solidFill>
                <a:schemeClr val="dk2"/>
              </a:solidFill>
            </a:endParaRPr>
          </a:p>
          <a:p>
            <a:pPr indent="-342900" lvl="0" marL="457200" rtl="0" algn="l">
              <a:spcBef>
                <a:spcPts val="0"/>
              </a:spcBef>
              <a:spcAft>
                <a:spcPts val="0"/>
              </a:spcAft>
              <a:buClr>
                <a:schemeClr val="dk2"/>
              </a:buClr>
              <a:buSzPts val="1800"/>
              <a:buChar char="-"/>
            </a:pPr>
            <a:r>
              <a:rPr lang="en">
                <a:solidFill>
                  <a:schemeClr val="dk2"/>
                </a:solidFill>
              </a:rPr>
              <a:t>Offense description</a:t>
            </a:r>
            <a:endParaRPr>
              <a:solidFill>
                <a:schemeClr val="dk2"/>
              </a:solidFill>
            </a:endParaRPr>
          </a:p>
          <a:p>
            <a:pPr indent="-342900" lvl="0" marL="457200" rtl="0" algn="l">
              <a:spcBef>
                <a:spcPts val="0"/>
              </a:spcBef>
              <a:spcAft>
                <a:spcPts val="0"/>
              </a:spcAft>
              <a:buClr>
                <a:schemeClr val="dk2"/>
              </a:buClr>
              <a:buSzPts val="1800"/>
              <a:buChar char="-"/>
            </a:pPr>
            <a:r>
              <a:rPr lang="en">
                <a:solidFill>
                  <a:schemeClr val="dk2"/>
                </a:solidFill>
              </a:rPr>
              <a:t>Crime type count per zip code</a:t>
            </a:r>
            <a:endParaRPr>
              <a:solidFill>
                <a:schemeClr val="dk2"/>
              </a:solidFill>
            </a:endParaRPr>
          </a:p>
          <a:p>
            <a:pPr indent="-342900" lvl="0" marL="457200" rtl="0" algn="l">
              <a:spcBef>
                <a:spcPts val="0"/>
              </a:spcBef>
              <a:spcAft>
                <a:spcPts val="0"/>
              </a:spcAft>
              <a:buClr>
                <a:schemeClr val="dk2"/>
              </a:buClr>
              <a:buSzPts val="1800"/>
              <a:buChar char="-"/>
            </a:pPr>
            <a:r>
              <a:rPr lang="en">
                <a:solidFill>
                  <a:schemeClr val="dk2"/>
                </a:solidFill>
              </a:rPr>
              <a:t>Most common crime per zip code</a:t>
            </a:r>
            <a:endParaRPr>
              <a:solidFill>
                <a:schemeClr val="dk2"/>
              </a:solidFill>
            </a:endParaRPr>
          </a:p>
          <a:p>
            <a:pPr indent="-342900" lvl="0" marL="457200" rtl="0" algn="l">
              <a:spcBef>
                <a:spcPts val="0"/>
              </a:spcBef>
              <a:spcAft>
                <a:spcPts val="0"/>
              </a:spcAft>
              <a:buClr>
                <a:schemeClr val="dk2"/>
              </a:buClr>
              <a:buSzPts val="1800"/>
              <a:buChar char="-"/>
            </a:pPr>
            <a:r>
              <a:rPr lang="en">
                <a:solidFill>
                  <a:schemeClr val="dk2"/>
                </a:solidFill>
              </a:rPr>
              <a:t>Total number of crimes per zip code</a:t>
            </a:r>
            <a:endParaRPr>
              <a:solidFill>
                <a:schemeClr val="dk2"/>
              </a:solidFill>
            </a:endParaRPr>
          </a:p>
          <a:p>
            <a:pPr indent="0" lvl="0" marL="0" rtl="0" algn="l">
              <a:spcBef>
                <a:spcPts val="1200"/>
              </a:spcBef>
              <a:spcAft>
                <a:spcPts val="120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26"/>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it does?</a:t>
            </a:r>
            <a:endParaRPr/>
          </a:p>
        </p:txBody>
      </p:sp>
      <p:sp>
        <p:nvSpPr>
          <p:cNvPr id="146" name="Google Shape;146;p2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dk2"/>
                </a:solidFill>
              </a:rPr>
              <a:t>What are we looking at:</a:t>
            </a:r>
            <a:endParaRPr>
              <a:solidFill>
                <a:schemeClr val="dk2"/>
              </a:solidFill>
            </a:endParaRPr>
          </a:p>
          <a:p>
            <a:pPr indent="-342900" lvl="0" marL="457200" rtl="0" algn="l">
              <a:spcBef>
                <a:spcPts val="1200"/>
              </a:spcBef>
              <a:spcAft>
                <a:spcPts val="0"/>
              </a:spcAft>
              <a:buClr>
                <a:schemeClr val="dk2"/>
              </a:buClr>
              <a:buSzPts val="1800"/>
              <a:buChar char="-"/>
            </a:pPr>
            <a:r>
              <a:rPr lang="en">
                <a:solidFill>
                  <a:schemeClr val="dk2"/>
                </a:solidFill>
              </a:rPr>
              <a:t>Map of all five boroughs </a:t>
            </a:r>
            <a:endParaRPr>
              <a:solidFill>
                <a:schemeClr val="dk2"/>
              </a:solidFill>
            </a:endParaRPr>
          </a:p>
          <a:p>
            <a:pPr indent="-342900" lvl="0" marL="457200" rtl="0" algn="l">
              <a:spcBef>
                <a:spcPts val="0"/>
              </a:spcBef>
              <a:spcAft>
                <a:spcPts val="0"/>
              </a:spcAft>
              <a:buClr>
                <a:schemeClr val="dk2"/>
              </a:buClr>
              <a:buSzPts val="1800"/>
              <a:buChar char="-"/>
            </a:pPr>
            <a:r>
              <a:rPr lang="en">
                <a:solidFill>
                  <a:schemeClr val="dk2"/>
                </a:solidFill>
              </a:rPr>
              <a:t>By default displays the top crime per zip code and the crime count</a:t>
            </a:r>
            <a:endParaRPr>
              <a:solidFill>
                <a:schemeClr val="dk2"/>
              </a:solidFill>
            </a:endParaRPr>
          </a:p>
          <a:p>
            <a:pPr indent="-342900" lvl="0" marL="457200" rtl="0" algn="l">
              <a:spcBef>
                <a:spcPts val="0"/>
              </a:spcBef>
              <a:spcAft>
                <a:spcPts val="0"/>
              </a:spcAft>
              <a:buClr>
                <a:schemeClr val="dk2"/>
              </a:buClr>
              <a:buSzPts val="1800"/>
              <a:buChar char="-"/>
            </a:pPr>
            <a:r>
              <a:rPr lang="en">
                <a:solidFill>
                  <a:schemeClr val="dk2"/>
                </a:solidFill>
              </a:rPr>
              <a:t>Allows to toggle specific crime types </a:t>
            </a:r>
            <a:endParaRPr>
              <a:solidFill>
                <a:schemeClr val="dk2"/>
              </a:solidFill>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7"/>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does it use?</a:t>
            </a:r>
            <a:endParaRPr/>
          </a:p>
        </p:txBody>
      </p:sp>
      <p:sp>
        <p:nvSpPr>
          <p:cNvPr id="152" name="Google Shape;152;p2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2"/>
              </a:buClr>
              <a:buSzPts val="1800"/>
              <a:buChar char="-"/>
            </a:pPr>
            <a:r>
              <a:rPr lang="en">
                <a:solidFill>
                  <a:schemeClr val="dk2"/>
                </a:solidFill>
              </a:rPr>
              <a:t>Pandas for CSV </a:t>
            </a:r>
            <a:r>
              <a:rPr lang="en">
                <a:solidFill>
                  <a:schemeClr val="dk2"/>
                </a:solidFill>
              </a:rPr>
              <a:t>manipulation</a:t>
            </a:r>
            <a:r>
              <a:rPr lang="en">
                <a:solidFill>
                  <a:schemeClr val="dk2"/>
                </a:solidFill>
              </a:rPr>
              <a:t> </a:t>
            </a:r>
            <a:endParaRPr>
              <a:solidFill>
                <a:schemeClr val="dk2"/>
              </a:solidFill>
            </a:endParaRPr>
          </a:p>
          <a:p>
            <a:pPr indent="-342900" lvl="0" marL="457200" rtl="0" algn="l">
              <a:spcBef>
                <a:spcPts val="0"/>
              </a:spcBef>
              <a:spcAft>
                <a:spcPts val="0"/>
              </a:spcAft>
              <a:buClr>
                <a:schemeClr val="dk2"/>
              </a:buClr>
              <a:buSzPts val="1800"/>
              <a:buChar char="-"/>
            </a:pPr>
            <a:r>
              <a:rPr lang="en">
                <a:solidFill>
                  <a:schemeClr val="dk2"/>
                </a:solidFill>
              </a:rPr>
              <a:t>GeoPandas to handle geospatial data</a:t>
            </a:r>
            <a:endParaRPr>
              <a:solidFill>
                <a:schemeClr val="dk2"/>
              </a:solidFill>
            </a:endParaRPr>
          </a:p>
          <a:p>
            <a:pPr indent="-342900" lvl="1" marL="914400" rtl="0" algn="l">
              <a:spcBef>
                <a:spcPts val="0"/>
              </a:spcBef>
              <a:spcAft>
                <a:spcPts val="0"/>
              </a:spcAft>
              <a:buClr>
                <a:schemeClr val="dk2"/>
              </a:buClr>
              <a:buSzPts val="1800"/>
              <a:buChar char="-"/>
            </a:pPr>
            <a:r>
              <a:rPr lang="en" sz="1800">
                <a:solidFill>
                  <a:schemeClr val="dk2"/>
                </a:solidFill>
              </a:rPr>
              <a:t>Zip code polygon boundaries</a:t>
            </a:r>
            <a:endParaRPr sz="1800">
              <a:solidFill>
                <a:schemeClr val="dk2"/>
              </a:solidFill>
            </a:endParaRPr>
          </a:p>
          <a:p>
            <a:pPr indent="-317500" lvl="1" marL="914400" rtl="0" algn="l">
              <a:spcBef>
                <a:spcPts val="0"/>
              </a:spcBef>
              <a:spcAft>
                <a:spcPts val="0"/>
              </a:spcAft>
              <a:buClr>
                <a:schemeClr val="dk2"/>
              </a:buClr>
              <a:buSzPts val="1400"/>
              <a:buChar char="-"/>
            </a:pPr>
            <a:r>
              <a:rPr lang="en" sz="1800">
                <a:solidFill>
                  <a:schemeClr val="dk2"/>
                </a:solidFill>
              </a:rPr>
              <a:t>reading geographic shapefiles</a:t>
            </a:r>
            <a:endParaRPr sz="1800">
              <a:solidFill>
                <a:schemeClr val="dk2"/>
              </a:solidFill>
            </a:endParaRPr>
          </a:p>
          <a:p>
            <a:pPr indent="-342900" lvl="1" marL="914400" rtl="0" algn="l">
              <a:spcBef>
                <a:spcPts val="0"/>
              </a:spcBef>
              <a:spcAft>
                <a:spcPts val="0"/>
              </a:spcAft>
              <a:buClr>
                <a:schemeClr val="dk2"/>
              </a:buClr>
              <a:buSzPts val="1800"/>
              <a:buChar char="-"/>
            </a:pPr>
            <a:r>
              <a:rPr lang="en" sz="1800">
                <a:solidFill>
                  <a:schemeClr val="dk2"/>
                </a:solidFill>
              </a:rPr>
              <a:t>Uses dataset from NYC MODZCTA GeoJSON (NYC Zip Code Tabulation Areas)</a:t>
            </a:r>
            <a:endParaRPr sz="1800">
              <a:solidFill>
                <a:schemeClr val="dk2"/>
              </a:solidFill>
            </a:endParaRPr>
          </a:p>
          <a:p>
            <a:pPr indent="-342900" lvl="0" marL="457200" rtl="0" algn="l">
              <a:spcBef>
                <a:spcPts val="0"/>
              </a:spcBef>
              <a:spcAft>
                <a:spcPts val="0"/>
              </a:spcAft>
              <a:buClr>
                <a:schemeClr val="dk2"/>
              </a:buClr>
              <a:buSzPts val="1800"/>
              <a:buChar char="-"/>
            </a:pPr>
            <a:r>
              <a:rPr lang="en">
                <a:solidFill>
                  <a:schemeClr val="dk2"/>
                </a:solidFill>
              </a:rPr>
              <a:t>Folium to create the interactive map</a:t>
            </a:r>
            <a:endParaRPr>
              <a:solidFill>
                <a:schemeClr val="dk2"/>
              </a:solidFill>
            </a:endParaRPr>
          </a:p>
          <a:p>
            <a:pPr indent="-342900" lvl="1" marL="914400" rtl="0" algn="l">
              <a:spcBef>
                <a:spcPts val="0"/>
              </a:spcBef>
              <a:spcAft>
                <a:spcPts val="0"/>
              </a:spcAft>
              <a:buClr>
                <a:schemeClr val="dk2"/>
              </a:buClr>
              <a:buSzPts val="1800"/>
              <a:buChar char="-"/>
            </a:pPr>
            <a:r>
              <a:rPr lang="en" sz="1800">
                <a:solidFill>
                  <a:schemeClr val="dk2"/>
                </a:solidFill>
              </a:rPr>
              <a:t>Connects python to Leaflet.js which is a Javascript library</a:t>
            </a:r>
            <a:endParaRPr sz="1800">
              <a:solidFill>
                <a:schemeClr val="dk2"/>
              </a:solidFill>
            </a:endParaRPr>
          </a:p>
          <a:p>
            <a:pPr indent="0" lvl="0" marL="914400" rtl="0" algn="l">
              <a:spcBef>
                <a:spcPts val="1200"/>
              </a:spcBef>
              <a:spcAft>
                <a:spcPts val="1200"/>
              </a:spcAft>
              <a:buNone/>
            </a:pPr>
            <a:r>
              <a:t/>
            </a:r>
            <a:endParaRPr sz="1800">
              <a:solidFill>
                <a:schemeClr val="dk2"/>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28"/>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Interactive Map</a:t>
            </a:r>
            <a:endParaRPr/>
          </a:p>
        </p:txBody>
      </p:sp>
      <p:pic>
        <p:nvPicPr>
          <p:cNvPr id="158" name="Google Shape;158;p28"/>
          <p:cNvPicPr preferRelativeResize="0"/>
          <p:nvPr/>
        </p:nvPicPr>
        <p:blipFill>
          <a:blip r:embed="rId3">
            <a:alphaModFix/>
          </a:blip>
          <a:stretch>
            <a:fillRect/>
          </a:stretch>
        </p:blipFill>
        <p:spPr>
          <a:xfrm>
            <a:off x="1050175" y="1103625"/>
            <a:ext cx="6570409" cy="38209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9"/>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Tableau</a:t>
            </a:r>
            <a:r>
              <a:rPr lang="en"/>
              <a:t> </a:t>
            </a:r>
            <a:endParaRPr/>
          </a:p>
        </p:txBody>
      </p:sp>
      <p:pic>
        <p:nvPicPr>
          <p:cNvPr id="164" name="Google Shape;164;p29"/>
          <p:cNvPicPr preferRelativeResize="0"/>
          <p:nvPr/>
        </p:nvPicPr>
        <p:blipFill>
          <a:blip r:embed="rId3">
            <a:alphaModFix/>
          </a:blip>
          <a:stretch>
            <a:fillRect/>
          </a:stretch>
        </p:blipFill>
        <p:spPr>
          <a:xfrm>
            <a:off x="704486" y="1017599"/>
            <a:ext cx="7453514" cy="388860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30"/>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Problems We have faced:</a:t>
            </a:r>
            <a:endParaRPr/>
          </a:p>
        </p:txBody>
      </p:sp>
      <p:sp>
        <p:nvSpPr>
          <p:cNvPr id="170" name="Google Shape;170;p3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2"/>
              </a:buClr>
              <a:buSzPts val="1800"/>
              <a:buFont typeface="Arial"/>
              <a:buChar char="-"/>
            </a:pPr>
            <a:r>
              <a:rPr lang="en">
                <a:solidFill>
                  <a:schemeClr val="dk2"/>
                </a:solidFill>
                <a:latin typeface="Arial"/>
                <a:ea typeface="Arial"/>
                <a:cs typeface="Arial"/>
                <a:sym typeface="Arial"/>
              </a:rPr>
              <a:t>P</a:t>
            </a:r>
            <a:r>
              <a:rPr lang="en">
                <a:solidFill>
                  <a:schemeClr val="dk2"/>
                </a:solidFill>
                <a:latin typeface="Arial"/>
                <a:ea typeface="Arial"/>
                <a:cs typeface="Arial"/>
                <a:sym typeface="Arial"/>
              </a:rPr>
              <a:t>lotting all the individual crime locations will not work </a:t>
            </a:r>
            <a:endParaRPr>
              <a:solidFill>
                <a:schemeClr val="dk2"/>
              </a:solidFill>
              <a:latin typeface="Arial"/>
              <a:ea typeface="Arial"/>
              <a:cs typeface="Arial"/>
              <a:sym typeface="Arial"/>
            </a:endParaRPr>
          </a:p>
          <a:p>
            <a:pPr indent="-342900" lvl="0" marL="457200" rtl="0" algn="l">
              <a:spcBef>
                <a:spcPts val="0"/>
              </a:spcBef>
              <a:spcAft>
                <a:spcPts val="0"/>
              </a:spcAft>
              <a:buClr>
                <a:schemeClr val="dk2"/>
              </a:buClr>
              <a:buSzPts val="1800"/>
              <a:buFont typeface="Arial"/>
              <a:buChar char="-"/>
            </a:pPr>
            <a:r>
              <a:rPr lang="en">
                <a:solidFill>
                  <a:schemeClr val="dk2"/>
                </a:solidFill>
                <a:latin typeface="Arial"/>
                <a:ea typeface="Arial"/>
                <a:cs typeface="Arial"/>
                <a:sym typeface="Arial"/>
              </a:rPr>
              <a:t>Performance Issues with the Interactive Map</a:t>
            </a:r>
            <a:endParaRPr>
              <a:solidFill>
                <a:schemeClr val="dk2"/>
              </a:solidFill>
              <a:latin typeface="Arial"/>
              <a:ea typeface="Arial"/>
              <a:cs typeface="Arial"/>
              <a:sym typeface="Arial"/>
            </a:endParaRPr>
          </a:p>
          <a:p>
            <a:pPr indent="-342900" lvl="0" marL="457200" rtl="0" algn="l">
              <a:spcBef>
                <a:spcPts val="0"/>
              </a:spcBef>
              <a:spcAft>
                <a:spcPts val="0"/>
              </a:spcAft>
              <a:buClr>
                <a:schemeClr val="dk2"/>
              </a:buClr>
              <a:buSzPts val="1800"/>
              <a:buFont typeface="Arial"/>
              <a:buChar char="-"/>
            </a:pPr>
            <a:r>
              <a:rPr lang="en">
                <a:solidFill>
                  <a:schemeClr val="dk2"/>
                </a:solidFill>
                <a:latin typeface="Arial"/>
                <a:ea typeface="Arial"/>
                <a:cs typeface="Arial"/>
                <a:sym typeface="Arial"/>
              </a:rPr>
              <a:t>Interaction between graph</a:t>
            </a:r>
            <a:endParaRPr>
              <a:solidFill>
                <a:schemeClr val="dk2"/>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31"/>
          <p:cNvSpPr txBox="1"/>
          <p:nvPr>
            <p:ph type="ctrTitle"/>
          </p:nvPr>
        </p:nvSpPr>
        <p:spPr>
          <a:xfrm>
            <a:off x="485875" y="264475"/>
            <a:ext cx="8183700" cy="14736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Thank you</a:t>
            </a:r>
            <a:endParaRPr/>
          </a:p>
        </p:txBody>
      </p:sp>
      <p:sp>
        <p:nvSpPr>
          <p:cNvPr id="176" name="Google Shape;176;p31"/>
          <p:cNvSpPr txBox="1"/>
          <p:nvPr>
            <p:ph idx="1" type="subTitle"/>
          </p:nvPr>
        </p:nvSpPr>
        <p:spPr>
          <a:xfrm>
            <a:off x="485875" y="1738075"/>
            <a:ext cx="8183700" cy="861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sp>
        <p:nvSpPr>
          <p:cNvPr id="64" name="Google Shape;64;p14"/>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Project</a:t>
            </a:r>
            <a:endParaRPr/>
          </a:p>
        </p:txBody>
      </p:sp>
      <p:sp>
        <p:nvSpPr>
          <p:cNvPr id="65" name="Google Shape;65;p1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457200" lvl="0" marL="0" rtl="0" algn="l">
              <a:spcBef>
                <a:spcPts val="0"/>
              </a:spcBef>
              <a:spcAft>
                <a:spcPts val="1200"/>
              </a:spcAft>
              <a:buNone/>
            </a:pPr>
            <a:r>
              <a:rPr lang="en">
                <a:solidFill>
                  <a:schemeClr val="dk2"/>
                </a:solidFill>
              </a:rPr>
              <a:t>For this project, we are trying to learn when, where , and who are committing crimes New York City (NYC)  in the year 2025. We are trying to discover pattern/relationships that exist in the demographics, crime type, borough, and income. To accomplish this, we looked at two datasets that show crimes that happen in the five boroughs with their zip codes, and the household incomes in the five boroughs.</a:t>
            </a:r>
            <a:endParaRPr>
              <a:solidFill>
                <a:schemeClr val="dk2"/>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sp>
        <p:nvSpPr>
          <p:cNvPr id="70" name="Google Shape;70;p15"/>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Datasets for Graphs</a:t>
            </a:r>
            <a:endParaRPr/>
          </a:p>
        </p:txBody>
      </p:sp>
      <p:sp>
        <p:nvSpPr>
          <p:cNvPr id="71" name="Google Shape;71;p1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dk2"/>
                </a:solidFill>
              </a:rPr>
              <a:t>NYC OpenData</a:t>
            </a:r>
            <a:endParaRPr>
              <a:solidFill>
                <a:schemeClr val="dk2"/>
              </a:solidFill>
            </a:endParaRPr>
          </a:p>
          <a:p>
            <a:pPr indent="-342900" lvl="0" marL="457200" rtl="0" algn="l">
              <a:spcBef>
                <a:spcPts val="1200"/>
              </a:spcBef>
              <a:spcAft>
                <a:spcPts val="0"/>
              </a:spcAft>
              <a:buClr>
                <a:schemeClr val="dk2"/>
              </a:buClr>
              <a:buSzPts val="1800"/>
              <a:buChar char="-"/>
            </a:pPr>
            <a:r>
              <a:rPr lang="en">
                <a:solidFill>
                  <a:schemeClr val="dk2"/>
                </a:solidFill>
              </a:rPr>
              <a:t>It is a public online portal that offers NYC government data for free</a:t>
            </a:r>
            <a:endParaRPr>
              <a:solidFill>
                <a:schemeClr val="dk2"/>
              </a:solidFill>
            </a:endParaRPr>
          </a:p>
          <a:p>
            <a:pPr indent="0" lvl="0" marL="0" rtl="0" algn="l">
              <a:spcBef>
                <a:spcPts val="1200"/>
              </a:spcBef>
              <a:spcAft>
                <a:spcPts val="0"/>
              </a:spcAft>
              <a:buNone/>
            </a:pPr>
            <a:r>
              <a:rPr lang="en">
                <a:solidFill>
                  <a:schemeClr val="dk2"/>
                </a:solidFill>
              </a:rPr>
              <a:t>Link: </a:t>
            </a:r>
            <a:r>
              <a:rPr lang="en" sz="1100" u="sng">
                <a:solidFill>
                  <a:schemeClr val="dk2"/>
                </a:solidFill>
                <a:hlinkClick r:id="rId3">
                  <a:extLst>
                    <a:ext uri="{A12FA001-AC4F-418D-AE19-62706E023703}">
                      <ahyp:hlinkClr val="tx"/>
                    </a:ext>
                  </a:extLst>
                </a:hlinkClick>
              </a:rPr>
              <a:t>https://data.cityofnewyork.us/Public-Safety/NYPD-Complaint-Data-Current-Year-To-Date-/5uac-w243/about_data</a:t>
            </a:r>
            <a:endParaRPr>
              <a:solidFill>
                <a:schemeClr val="dk2"/>
              </a:solidFill>
            </a:endParaRPr>
          </a:p>
          <a:p>
            <a:pPr indent="0" lvl="0" marL="0" rtl="0" algn="l">
              <a:spcBef>
                <a:spcPts val="1200"/>
              </a:spcBef>
              <a:spcAft>
                <a:spcPts val="0"/>
              </a:spcAft>
              <a:buNone/>
            </a:pPr>
            <a:r>
              <a:t/>
            </a:r>
            <a:endParaRPr>
              <a:solidFill>
                <a:schemeClr val="dk2"/>
              </a:solidFill>
            </a:endParaRPr>
          </a:p>
          <a:p>
            <a:pPr indent="0" lvl="0" marL="0" rtl="0" algn="l">
              <a:spcBef>
                <a:spcPts val="1200"/>
              </a:spcBef>
              <a:spcAft>
                <a:spcPts val="0"/>
              </a:spcAft>
              <a:buNone/>
            </a:pPr>
            <a:r>
              <a:rPr lang="en">
                <a:solidFill>
                  <a:schemeClr val="dk2"/>
                </a:solidFill>
              </a:rPr>
              <a:t>Rowzero</a:t>
            </a:r>
            <a:endParaRPr>
              <a:solidFill>
                <a:schemeClr val="dk2"/>
              </a:solidFill>
            </a:endParaRPr>
          </a:p>
          <a:p>
            <a:pPr indent="-342900" lvl="0" marL="457200" rtl="0" algn="l">
              <a:spcBef>
                <a:spcPts val="1200"/>
              </a:spcBef>
              <a:spcAft>
                <a:spcPts val="0"/>
              </a:spcAft>
              <a:buClr>
                <a:schemeClr val="dk2"/>
              </a:buClr>
              <a:buSzPts val="1800"/>
              <a:buChar char="-"/>
            </a:pPr>
            <a:r>
              <a:rPr lang="en">
                <a:solidFill>
                  <a:schemeClr val="dk2"/>
                </a:solidFill>
              </a:rPr>
              <a:t>It is a cloud-based spreadsheet that </a:t>
            </a:r>
            <a:r>
              <a:rPr lang="en">
                <a:solidFill>
                  <a:schemeClr val="dk2"/>
                </a:solidFill>
              </a:rPr>
              <a:t>offers</a:t>
            </a:r>
            <a:r>
              <a:rPr lang="en">
                <a:solidFill>
                  <a:schemeClr val="dk2"/>
                </a:solidFill>
              </a:rPr>
              <a:t> U.S income based on zip code</a:t>
            </a:r>
            <a:endParaRPr>
              <a:solidFill>
                <a:schemeClr val="dk2"/>
              </a:solidFill>
            </a:endParaRPr>
          </a:p>
          <a:p>
            <a:pPr indent="0" lvl="0" marL="0" rtl="0" algn="l">
              <a:spcBef>
                <a:spcPts val="1200"/>
              </a:spcBef>
              <a:spcAft>
                <a:spcPts val="1200"/>
              </a:spcAft>
              <a:buNone/>
            </a:pPr>
            <a:r>
              <a:rPr lang="en">
                <a:solidFill>
                  <a:schemeClr val="dk2"/>
                </a:solidFill>
              </a:rPr>
              <a:t>Link: </a:t>
            </a:r>
            <a:r>
              <a:rPr lang="en" sz="1100" u="sng">
                <a:solidFill>
                  <a:schemeClr val="dk2"/>
                </a:solidFill>
                <a:hlinkClick r:id="rId4">
                  <a:extLst>
                    <a:ext uri="{A12FA001-AC4F-418D-AE19-62706E023703}">
                      <ahyp:hlinkClr val="tx"/>
                    </a:ext>
                  </a:extLst>
                </a:hlinkClick>
              </a:rPr>
              <a:t>https://rowzero.com/datasets/income-by-zip-code?utm_source=chatgpt.com</a:t>
            </a:r>
            <a:endParaRPr>
              <a:solidFill>
                <a:schemeClr val="dk2"/>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sp>
        <p:nvSpPr>
          <p:cNvPr id="76" name="Google Shape;76;p16"/>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Dataset Information</a:t>
            </a:r>
            <a:endParaRPr/>
          </a:p>
        </p:txBody>
      </p:sp>
      <p:sp>
        <p:nvSpPr>
          <p:cNvPr id="77" name="Google Shape;77;p1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dk2"/>
                </a:solidFill>
              </a:rPr>
              <a:t>Our data contains historical data as it contains criminal incidents that were recorded in 2025 by the NYC Police Department. The dataset provides information about when, where, and how each crime happen. As well as the suspect, victim, and crime type.</a:t>
            </a:r>
            <a:endParaRPr>
              <a:solidFill>
                <a:schemeClr val="dk2"/>
              </a:solidFill>
            </a:endParaRPr>
          </a:p>
          <a:p>
            <a:pPr indent="-342900" lvl="0" marL="457200" rtl="0" algn="l">
              <a:spcBef>
                <a:spcPts val="1200"/>
              </a:spcBef>
              <a:spcAft>
                <a:spcPts val="0"/>
              </a:spcAft>
              <a:buClr>
                <a:schemeClr val="dk2"/>
              </a:buClr>
              <a:buSzPts val="1800"/>
              <a:buChar char="-"/>
            </a:pPr>
            <a:r>
              <a:rPr lang="en">
                <a:solidFill>
                  <a:schemeClr val="dk2"/>
                </a:solidFill>
              </a:rPr>
              <a:t>It had over 250,000 crime records and 40 attributes (Before)</a:t>
            </a:r>
            <a:endParaRPr>
              <a:solidFill>
                <a:schemeClr val="dk2"/>
              </a:solidFill>
            </a:endParaRPr>
          </a:p>
          <a:p>
            <a:pPr indent="-342900" lvl="0" marL="457200" rtl="0" algn="l">
              <a:spcBef>
                <a:spcPts val="0"/>
              </a:spcBef>
              <a:spcAft>
                <a:spcPts val="0"/>
              </a:spcAft>
              <a:buClr>
                <a:schemeClr val="dk2"/>
              </a:buClr>
              <a:buSzPts val="1800"/>
              <a:buChar char="-"/>
            </a:pPr>
            <a:r>
              <a:rPr lang="en">
                <a:solidFill>
                  <a:schemeClr val="dk2"/>
                </a:solidFill>
              </a:rPr>
              <a:t>Categorical and numerical data type</a:t>
            </a:r>
            <a:endParaRPr>
              <a:solidFill>
                <a:schemeClr val="dk2"/>
              </a:solidFill>
            </a:endParaRPr>
          </a:p>
          <a:p>
            <a:pPr indent="0" lvl="0" marL="0" rtl="0" algn="l">
              <a:spcBef>
                <a:spcPts val="1200"/>
              </a:spcBef>
              <a:spcAft>
                <a:spcPts val="0"/>
              </a:spcAft>
              <a:buNone/>
            </a:pPr>
            <a:r>
              <a:rPr lang="en">
                <a:solidFill>
                  <a:schemeClr val="dk2"/>
                </a:solidFill>
              </a:rPr>
              <a:t>In addition, our second dataset uses the U.S Census median household income data.</a:t>
            </a:r>
            <a:endParaRPr>
              <a:solidFill>
                <a:schemeClr val="dk2"/>
              </a:solidFill>
            </a:endParaRPr>
          </a:p>
          <a:p>
            <a:pPr indent="-342900" lvl="0" marL="457200" rtl="0" algn="l">
              <a:spcBef>
                <a:spcPts val="1200"/>
              </a:spcBef>
              <a:spcAft>
                <a:spcPts val="0"/>
              </a:spcAft>
              <a:buClr>
                <a:schemeClr val="dk2"/>
              </a:buClr>
              <a:buSzPts val="1800"/>
              <a:buChar char="-"/>
            </a:pPr>
            <a:r>
              <a:rPr lang="en">
                <a:solidFill>
                  <a:schemeClr val="dk2"/>
                </a:solidFill>
              </a:rPr>
              <a:t>It has 211 zip codes and 59 attributes (Before)</a:t>
            </a:r>
            <a:endParaRPr>
              <a:solidFill>
                <a:schemeClr val="dk2"/>
              </a:solidFill>
            </a:endParaRPr>
          </a:p>
          <a:p>
            <a:pPr indent="-342900" lvl="0" marL="457200" rtl="0" algn="l">
              <a:spcBef>
                <a:spcPts val="0"/>
              </a:spcBef>
              <a:spcAft>
                <a:spcPts val="0"/>
              </a:spcAft>
              <a:buClr>
                <a:schemeClr val="dk2"/>
              </a:buClr>
              <a:buSzPts val="1800"/>
              <a:buChar char="-"/>
            </a:pPr>
            <a:r>
              <a:rPr lang="en">
                <a:solidFill>
                  <a:schemeClr val="dk2"/>
                </a:solidFill>
              </a:rPr>
              <a:t>Numerical data type</a:t>
            </a:r>
            <a:endParaRPr>
              <a:solidFill>
                <a:schemeClr val="dk2"/>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17"/>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Preprocessing Steps/Generated Data</a:t>
            </a:r>
            <a:endParaRPr/>
          </a:p>
        </p:txBody>
      </p:sp>
      <p:sp>
        <p:nvSpPr>
          <p:cNvPr id="83" name="Google Shape;83;p1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2"/>
              </a:buClr>
              <a:buSzPts val="1800"/>
              <a:buChar char="-"/>
            </a:pPr>
            <a:r>
              <a:rPr lang="en">
                <a:solidFill>
                  <a:schemeClr val="dk2"/>
                </a:solidFill>
              </a:rPr>
              <a:t>Added zip code to crime data</a:t>
            </a:r>
            <a:endParaRPr>
              <a:solidFill>
                <a:schemeClr val="dk2"/>
              </a:solidFill>
            </a:endParaRPr>
          </a:p>
          <a:p>
            <a:pPr indent="-342900" lvl="0" marL="457200" rtl="0" algn="l">
              <a:spcBef>
                <a:spcPts val="0"/>
              </a:spcBef>
              <a:spcAft>
                <a:spcPts val="0"/>
              </a:spcAft>
              <a:buClr>
                <a:schemeClr val="dk2"/>
              </a:buClr>
              <a:buSzPts val="1800"/>
              <a:buChar char="-"/>
            </a:pPr>
            <a:r>
              <a:rPr lang="en">
                <a:solidFill>
                  <a:schemeClr val="dk2"/>
                </a:solidFill>
              </a:rPr>
              <a:t>Handle N/A</a:t>
            </a:r>
            <a:endParaRPr>
              <a:solidFill>
                <a:schemeClr val="dk2"/>
              </a:solidFill>
            </a:endParaRPr>
          </a:p>
          <a:p>
            <a:pPr indent="-342900" lvl="0" marL="457200" rtl="0" algn="l">
              <a:spcBef>
                <a:spcPts val="0"/>
              </a:spcBef>
              <a:spcAft>
                <a:spcPts val="0"/>
              </a:spcAft>
              <a:buClr>
                <a:schemeClr val="dk2"/>
              </a:buClr>
              <a:buSzPts val="1800"/>
              <a:buChar char="-"/>
            </a:pPr>
            <a:r>
              <a:rPr lang="en">
                <a:solidFill>
                  <a:schemeClr val="dk2"/>
                </a:solidFill>
              </a:rPr>
              <a:t>Date and time conversion</a:t>
            </a:r>
            <a:endParaRPr>
              <a:solidFill>
                <a:schemeClr val="dk2"/>
              </a:solidFill>
            </a:endParaRPr>
          </a:p>
          <a:p>
            <a:pPr indent="-342900" lvl="0" marL="457200" rtl="0" algn="l">
              <a:spcBef>
                <a:spcPts val="0"/>
              </a:spcBef>
              <a:spcAft>
                <a:spcPts val="0"/>
              </a:spcAft>
              <a:buClr>
                <a:schemeClr val="dk2"/>
              </a:buClr>
              <a:buSzPts val="1800"/>
              <a:buChar char="-"/>
            </a:pPr>
            <a:r>
              <a:rPr lang="en">
                <a:solidFill>
                  <a:schemeClr val="dk2"/>
                </a:solidFill>
              </a:rPr>
              <a:t>Filtered dataset so only the </a:t>
            </a:r>
            <a:r>
              <a:rPr lang="en">
                <a:solidFill>
                  <a:schemeClr val="dk2"/>
                </a:solidFill>
              </a:rPr>
              <a:t>necessary</a:t>
            </a:r>
            <a:r>
              <a:rPr lang="en">
                <a:solidFill>
                  <a:schemeClr val="dk2"/>
                </a:solidFill>
              </a:rPr>
              <a:t> data is there</a:t>
            </a:r>
            <a:endParaRPr>
              <a:solidFill>
                <a:schemeClr val="dk2"/>
              </a:solidFill>
            </a:endParaRPr>
          </a:p>
          <a:p>
            <a:pPr indent="0" lvl="0" marL="0" rtl="0" algn="l">
              <a:spcBef>
                <a:spcPts val="1200"/>
              </a:spcBef>
              <a:spcAft>
                <a:spcPts val="0"/>
              </a:spcAft>
              <a:buNone/>
            </a:pPr>
            <a:r>
              <a:rPr lang="en">
                <a:solidFill>
                  <a:schemeClr val="dk2"/>
                </a:solidFill>
              </a:rPr>
              <a:t>We then generated:</a:t>
            </a:r>
            <a:endParaRPr>
              <a:solidFill>
                <a:schemeClr val="dk2"/>
              </a:solidFill>
            </a:endParaRPr>
          </a:p>
          <a:p>
            <a:pPr indent="-342900" lvl="0" marL="457200" rtl="0" algn="l">
              <a:spcBef>
                <a:spcPts val="1200"/>
              </a:spcBef>
              <a:spcAft>
                <a:spcPts val="0"/>
              </a:spcAft>
              <a:buClr>
                <a:schemeClr val="dk2"/>
              </a:buClr>
              <a:buSzPts val="1800"/>
              <a:buChar char="-"/>
            </a:pPr>
            <a:r>
              <a:rPr lang="en">
                <a:solidFill>
                  <a:schemeClr val="dk2"/>
                </a:solidFill>
              </a:rPr>
              <a:t>Crime data with zip code</a:t>
            </a:r>
            <a:endParaRPr>
              <a:solidFill>
                <a:schemeClr val="dk2"/>
              </a:solidFill>
            </a:endParaRPr>
          </a:p>
          <a:p>
            <a:pPr indent="-342900" lvl="0" marL="457200" rtl="0" algn="l">
              <a:spcBef>
                <a:spcPts val="0"/>
              </a:spcBef>
              <a:spcAft>
                <a:spcPts val="0"/>
              </a:spcAft>
              <a:buClr>
                <a:schemeClr val="dk2"/>
              </a:buClr>
              <a:buSzPts val="1800"/>
              <a:buChar char="-"/>
            </a:pPr>
            <a:r>
              <a:rPr lang="en">
                <a:solidFill>
                  <a:schemeClr val="dk2"/>
                </a:solidFill>
              </a:rPr>
              <a:t>Total counts of each crime</a:t>
            </a:r>
            <a:endParaRPr>
              <a:solidFill>
                <a:schemeClr val="dk2"/>
              </a:solidFill>
            </a:endParaRPr>
          </a:p>
          <a:p>
            <a:pPr indent="-342900" lvl="0" marL="457200" rtl="0" algn="l">
              <a:spcBef>
                <a:spcPts val="0"/>
              </a:spcBef>
              <a:spcAft>
                <a:spcPts val="0"/>
              </a:spcAft>
              <a:buClr>
                <a:schemeClr val="dk2"/>
              </a:buClr>
              <a:buSzPts val="1800"/>
              <a:buChar char="-"/>
            </a:pPr>
            <a:r>
              <a:rPr lang="en">
                <a:solidFill>
                  <a:schemeClr val="dk2"/>
                </a:solidFill>
              </a:rPr>
              <a:t>Top crime per zip code</a:t>
            </a:r>
            <a:endParaRPr>
              <a:solidFill>
                <a:schemeClr val="dk2"/>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8"/>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NYC OpenData</a:t>
            </a:r>
            <a:endParaRPr/>
          </a:p>
        </p:txBody>
      </p:sp>
      <p:pic>
        <p:nvPicPr>
          <p:cNvPr id="89" name="Google Shape;89;p18"/>
          <p:cNvPicPr preferRelativeResize="0"/>
          <p:nvPr/>
        </p:nvPicPr>
        <p:blipFill rotWithShape="1">
          <a:blip r:embed="rId3">
            <a:alphaModFix/>
          </a:blip>
          <a:srcRect b="0" l="4356" r="6738" t="0"/>
          <a:stretch/>
        </p:blipFill>
        <p:spPr>
          <a:xfrm>
            <a:off x="1200150" y="1220825"/>
            <a:ext cx="6410327" cy="351310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19"/>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Rowzero</a:t>
            </a:r>
            <a:endParaRPr/>
          </a:p>
        </p:txBody>
      </p:sp>
      <p:pic>
        <p:nvPicPr>
          <p:cNvPr id="95" name="Google Shape;95;p19"/>
          <p:cNvPicPr preferRelativeResize="0"/>
          <p:nvPr/>
        </p:nvPicPr>
        <p:blipFill>
          <a:blip r:embed="rId3">
            <a:alphaModFix/>
          </a:blip>
          <a:stretch>
            <a:fillRect/>
          </a:stretch>
        </p:blipFill>
        <p:spPr>
          <a:xfrm>
            <a:off x="809625" y="1068425"/>
            <a:ext cx="7257073" cy="377027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20"/>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Overall Trends</a:t>
            </a:r>
            <a:endParaRPr/>
          </a:p>
        </p:txBody>
      </p:sp>
      <p:sp>
        <p:nvSpPr>
          <p:cNvPr id="101" name="Google Shape;101;p2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dk2"/>
                </a:solidFill>
              </a:rPr>
              <a:t>We analyzed the dataset of all crimes in NYC reported in </a:t>
            </a:r>
            <a:r>
              <a:rPr lang="en">
                <a:solidFill>
                  <a:schemeClr val="dk2"/>
                </a:solidFill>
              </a:rPr>
              <a:t>2025 to understand what variables are most correlated with the occurrences of crime in NYC. We evaluated:</a:t>
            </a:r>
            <a:endParaRPr>
              <a:solidFill>
                <a:schemeClr val="dk2"/>
              </a:solidFill>
            </a:endParaRPr>
          </a:p>
          <a:p>
            <a:pPr indent="-342900" lvl="0" marL="457200" rtl="0" algn="l">
              <a:spcBef>
                <a:spcPts val="1200"/>
              </a:spcBef>
              <a:spcAft>
                <a:spcPts val="0"/>
              </a:spcAft>
              <a:buClr>
                <a:schemeClr val="dk2"/>
              </a:buClr>
              <a:buSzPts val="1800"/>
              <a:buChar char="●"/>
            </a:pPr>
            <a:r>
              <a:rPr lang="en">
                <a:solidFill>
                  <a:schemeClr val="dk2"/>
                </a:solidFill>
              </a:rPr>
              <a:t>Where crimes often happen - in certain boroughs? Poor neighborhoods? What type of places?</a:t>
            </a:r>
            <a:endParaRPr>
              <a:solidFill>
                <a:schemeClr val="dk2"/>
              </a:solidFill>
            </a:endParaRPr>
          </a:p>
          <a:p>
            <a:pPr indent="-342900" lvl="0" marL="457200" rtl="0" algn="l">
              <a:spcBef>
                <a:spcPts val="0"/>
              </a:spcBef>
              <a:spcAft>
                <a:spcPts val="0"/>
              </a:spcAft>
              <a:buClr>
                <a:schemeClr val="dk2"/>
              </a:buClr>
              <a:buSzPts val="1800"/>
              <a:buChar char="●"/>
            </a:pPr>
            <a:r>
              <a:rPr lang="en">
                <a:solidFill>
                  <a:schemeClr val="dk2"/>
                </a:solidFill>
              </a:rPr>
              <a:t>When they happen - during the night? Certain seasons? Weekdays?</a:t>
            </a:r>
            <a:endParaRPr>
              <a:solidFill>
                <a:schemeClr val="dk2"/>
              </a:solidFill>
            </a:endParaRPr>
          </a:p>
          <a:p>
            <a:pPr indent="-342900" lvl="0" marL="457200" rtl="0" algn="l">
              <a:spcBef>
                <a:spcPts val="0"/>
              </a:spcBef>
              <a:spcAft>
                <a:spcPts val="0"/>
              </a:spcAft>
              <a:buClr>
                <a:schemeClr val="dk2"/>
              </a:buClr>
              <a:buSzPts val="1800"/>
              <a:buChar char="●"/>
            </a:pPr>
            <a:r>
              <a:rPr lang="en">
                <a:solidFill>
                  <a:schemeClr val="dk2"/>
                </a:solidFill>
              </a:rPr>
              <a:t>Who is involved - are certain groups of people more likely to commit a crime or be a victim of one?</a:t>
            </a:r>
            <a:endParaRPr>
              <a:solidFill>
                <a:schemeClr val="dk2"/>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21"/>
          <p:cNvSpPr txBox="1"/>
          <p:nvPr>
            <p:ph type="title"/>
          </p:nvPr>
        </p:nvSpPr>
        <p:spPr>
          <a:xfrm>
            <a:off x="311700" y="39690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Location-Based Trends</a:t>
            </a:r>
            <a:endParaRPr/>
          </a:p>
        </p:txBody>
      </p:sp>
      <p:pic>
        <p:nvPicPr>
          <p:cNvPr id="107" name="Google Shape;107;p21"/>
          <p:cNvPicPr preferRelativeResize="0"/>
          <p:nvPr/>
        </p:nvPicPr>
        <p:blipFill>
          <a:blip r:embed="rId3">
            <a:alphaModFix/>
          </a:blip>
          <a:stretch>
            <a:fillRect/>
          </a:stretch>
        </p:blipFill>
        <p:spPr>
          <a:xfrm>
            <a:off x="0" y="1198200"/>
            <a:ext cx="3041842" cy="2468678"/>
          </a:xfrm>
          <a:prstGeom prst="rect">
            <a:avLst/>
          </a:prstGeom>
          <a:noFill/>
          <a:ln>
            <a:noFill/>
          </a:ln>
        </p:spPr>
      </p:pic>
      <p:pic>
        <p:nvPicPr>
          <p:cNvPr id="108" name="Google Shape;108;p21"/>
          <p:cNvPicPr preferRelativeResize="0"/>
          <p:nvPr/>
        </p:nvPicPr>
        <p:blipFill>
          <a:blip r:embed="rId4">
            <a:alphaModFix/>
          </a:blip>
          <a:stretch>
            <a:fillRect/>
          </a:stretch>
        </p:blipFill>
        <p:spPr>
          <a:xfrm>
            <a:off x="2980989" y="1198200"/>
            <a:ext cx="3388053" cy="2468678"/>
          </a:xfrm>
          <a:prstGeom prst="rect">
            <a:avLst/>
          </a:prstGeom>
          <a:noFill/>
          <a:ln>
            <a:noFill/>
          </a:ln>
        </p:spPr>
      </p:pic>
      <p:pic>
        <p:nvPicPr>
          <p:cNvPr id="109" name="Google Shape;109;p21"/>
          <p:cNvPicPr preferRelativeResize="0"/>
          <p:nvPr/>
        </p:nvPicPr>
        <p:blipFill>
          <a:blip r:embed="rId5">
            <a:alphaModFix/>
          </a:blip>
          <a:stretch>
            <a:fillRect/>
          </a:stretch>
        </p:blipFill>
        <p:spPr>
          <a:xfrm>
            <a:off x="6369052" y="1198200"/>
            <a:ext cx="2774940" cy="2700569"/>
          </a:xfrm>
          <a:prstGeom prst="rect">
            <a:avLst/>
          </a:prstGeom>
          <a:noFill/>
          <a:ln>
            <a:noFill/>
          </a:ln>
        </p:spPr>
      </p:pic>
      <p:sp>
        <p:nvSpPr>
          <p:cNvPr id="110" name="Google Shape;110;p21"/>
          <p:cNvSpPr txBox="1"/>
          <p:nvPr/>
        </p:nvSpPr>
        <p:spPr>
          <a:xfrm>
            <a:off x="0" y="4047875"/>
            <a:ext cx="7804800" cy="877200"/>
          </a:xfrm>
          <a:prstGeom prst="rect">
            <a:avLst/>
          </a:prstGeom>
          <a:noFill/>
          <a:ln>
            <a:noFill/>
          </a:ln>
        </p:spPr>
        <p:txBody>
          <a:bodyPr anchorCtr="0" anchor="t" bIns="91425" lIns="91425" spcFirstLastPara="1" rIns="91425" wrap="square" tIns="91425">
            <a:spAutoFit/>
          </a:bodyPr>
          <a:lstStyle/>
          <a:p>
            <a:pPr indent="-323850" lvl="0" marL="457200" rtl="0" algn="l">
              <a:spcBef>
                <a:spcPts val="0"/>
              </a:spcBef>
              <a:spcAft>
                <a:spcPts val="0"/>
              </a:spcAft>
              <a:buClr>
                <a:schemeClr val="dk2"/>
              </a:buClr>
              <a:buSzPts val="1500"/>
              <a:buFont typeface="Raleway"/>
              <a:buChar char="●"/>
            </a:pPr>
            <a:r>
              <a:rPr lang="en" sz="1500">
                <a:solidFill>
                  <a:schemeClr val="dk2"/>
                </a:solidFill>
                <a:latin typeface="Raleway"/>
                <a:ea typeface="Raleway"/>
                <a:cs typeface="Raleway"/>
                <a:sym typeface="Raleway"/>
              </a:rPr>
              <a:t>Crimes are concentrated toward areas with lower household incomes.</a:t>
            </a:r>
            <a:endParaRPr sz="1500">
              <a:solidFill>
                <a:schemeClr val="dk2"/>
              </a:solidFill>
              <a:latin typeface="Raleway"/>
              <a:ea typeface="Raleway"/>
              <a:cs typeface="Raleway"/>
              <a:sym typeface="Raleway"/>
            </a:endParaRPr>
          </a:p>
          <a:p>
            <a:pPr indent="-323850" lvl="0" marL="457200" rtl="0" algn="l">
              <a:spcBef>
                <a:spcPts val="0"/>
              </a:spcBef>
              <a:spcAft>
                <a:spcPts val="0"/>
              </a:spcAft>
              <a:buClr>
                <a:schemeClr val="dk2"/>
              </a:buClr>
              <a:buSzPts val="1500"/>
              <a:buFont typeface="Raleway"/>
              <a:buChar char="●"/>
            </a:pPr>
            <a:r>
              <a:rPr lang="en" sz="1500">
                <a:solidFill>
                  <a:schemeClr val="dk2"/>
                </a:solidFill>
                <a:latin typeface="Raleway"/>
                <a:ea typeface="Raleway"/>
                <a:cs typeface="Raleway"/>
                <a:sym typeface="Raleway"/>
              </a:rPr>
              <a:t>They typically happen in streets or homes, followed by within the subway system.</a:t>
            </a:r>
            <a:endParaRPr sz="1500">
              <a:solidFill>
                <a:schemeClr val="dk2"/>
              </a:solidFill>
              <a:latin typeface="Raleway"/>
              <a:ea typeface="Raleway"/>
              <a:cs typeface="Raleway"/>
              <a:sym typeface="Raleway"/>
            </a:endParaRPr>
          </a:p>
          <a:p>
            <a:pPr indent="-323850" lvl="0" marL="457200" rtl="0" algn="l">
              <a:spcBef>
                <a:spcPts val="0"/>
              </a:spcBef>
              <a:spcAft>
                <a:spcPts val="0"/>
              </a:spcAft>
              <a:buClr>
                <a:schemeClr val="dk2"/>
              </a:buClr>
              <a:buSzPts val="1500"/>
              <a:buFont typeface="Raleway"/>
              <a:buChar char="●"/>
            </a:pPr>
            <a:r>
              <a:rPr lang="en" sz="1500">
                <a:solidFill>
                  <a:schemeClr val="dk2"/>
                </a:solidFill>
                <a:latin typeface="Raleway"/>
                <a:ea typeface="Raleway"/>
                <a:cs typeface="Raleway"/>
                <a:sym typeface="Raleway"/>
              </a:rPr>
              <a:t>Staten Island is overall the safest borough among all 5.</a:t>
            </a:r>
            <a:endParaRPr sz="1500">
              <a:solidFill>
                <a:schemeClr val="dk2"/>
              </a:solidFill>
              <a:latin typeface="Raleway"/>
              <a:ea typeface="Raleway"/>
              <a:cs typeface="Raleway"/>
              <a:sym typeface="Raleway"/>
            </a:endParaRPr>
          </a:p>
        </p:txBody>
      </p:sp>
    </p:spTree>
  </p:cSld>
  <p:clrMapOvr>
    <a:masterClrMapping/>
  </p:clrMapOvr>
</p:sld>
</file>

<file path=ppt/theme/theme1.xml><?xml version="1.0" encoding="utf-8"?>
<a:theme xmlns:a="http://schemas.openxmlformats.org/drawingml/2006/main" xmlns:r="http://schemas.openxmlformats.org/officeDocument/2006/relationships" name="Plum">
  <a:themeElements>
    <a:clrScheme name="Plum">
      <a:dk1>
        <a:srgbClr val="611BB8"/>
      </a:dk1>
      <a:lt1>
        <a:srgbClr val="FFFFFF"/>
      </a:lt1>
      <a:dk2>
        <a:srgbClr val="000000"/>
      </a:dk2>
      <a:lt2>
        <a:srgbClr val="7F7F7F"/>
      </a:lt2>
      <a:accent1>
        <a:srgbClr val="333333"/>
      </a:accent1>
      <a:accent2>
        <a:srgbClr val="5E2B97"/>
      </a:accent2>
      <a:accent3>
        <a:srgbClr val="7E57C2"/>
      </a:accent3>
      <a:accent4>
        <a:srgbClr val="C77025"/>
      </a:accent4>
      <a:accent5>
        <a:srgbClr val="009688"/>
      </a:accent5>
      <a:accent6>
        <a:srgbClr val="FFD600"/>
      </a:accent6>
      <a:hlink>
        <a:srgbClr val="009688"/>
      </a:hlink>
      <a:folHlink>
        <a:srgbClr val="00968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